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49" r:id="rId2"/>
  </p:sldMasterIdLst>
  <p:notesMasterIdLst>
    <p:notesMasterId r:id="rId47"/>
  </p:notesMasterIdLst>
  <p:sldIdLst>
    <p:sldId id="275" r:id="rId3"/>
    <p:sldId id="256" r:id="rId4"/>
    <p:sldId id="257" r:id="rId5"/>
    <p:sldId id="258" r:id="rId6"/>
    <p:sldId id="259" r:id="rId7"/>
    <p:sldId id="264" r:id="rId8"/>
    <p:sldId id="276" r:id="rId9"/>
    <p:sldId id="265" r:id="rId10"/>
    <p:sldId id="266" r:id="rId11"/>
    <p:sldId id="277" r:id="rId12"/>
    <p:sldId id="304" r:id="rId13"/>
    <p:sldId id="261" r:id="rId14"/>
    <p:sldId id="307" r:id="rId15"/>
    <p:sldId id="308" r:id="rId16"/>
    <p:sldId id="310" r:id="rId17"/>
    <p:sldId id="267" r:id="rId18"/>
    <p:sldId id="279" r:id="rId19"/>
    <p:sldId id="280" r:id="rId20"/>
    <p:sldId id="281" r:id="rId21"/>
    <p:sldId id="311" r:id="rId22"/>
    <p:sldId id="269" r:id="rId23"/>
    <p:sldId id="271" r:id="rId24"/>
    <p:sldId id="282" r:id="rId25"/>
    <p:sldId id="309" r:id="rId26"/>
    <p:sldId id="272" r:id="rId27"/>
    <p:sldId id="283" r:id="rId28"/>
    <p:sldId id="313" r:id="rId29"/>
    <p:sldId id="285" r:id="rId30"/>
    <p:sldId id="274" r:id="rId31"/>
    <p:sldId id="273" r:id="rId32"/>
    <p:sldId id="291" r:id="rId33"/>
    <p:sldId id="293" r:id="rId34"/>
    <p:sldId id="292" r:id="rId35"/>
    <p:sldId id="286" r:id="rId36"/>
    <p:sldId id="295" r:id="rId37"/>
    <p:sldId id="314" r:id="rId38"/>
    <p:sldId id="296" r:id="rId39"/>
    <p:sldId id="303" r:id="rId40"/>
    <p:sldId id="312" r:id="rId41"/>
    <p:sldId id="298" r:id="rId42"/>
    <p:sldId id="299" r:id="rId43"/>
    <p:sldId id="306" r:id="rId44"/>
    <p:sldId id="302" r:id="rId45"/>
    <p:sldId id="305" r:id="rId46"/>
  </p:sldIdLst>
  <p:sldSz cx="9144000" cy="6858000" type="screen4x3"/>
  <p:notesSz cx="6858000" cy="9144000"/>
  <p:embeddedFontLst>
    <p:embeddedFont>
      <p:font typeface="T4C Beaulieux" panose="00000400000000000000" pitchFamily="2" charset="0"/>
      <p:regular r:id="rId48"/>
    </p:embeddedFont>
    <p:embeddedFont>
      <p:font typeface="Goudy Old Style" panose="02020502050305020303" pitchFamily="18" charset="0"/>
      <p:regular r:id="rId49"/>
      <p:bold r:id="rId50"/>
      <p:italic r:id="rId51"/>
    </p:embeddedFont>
    <p:embeddedFont>
      <p:font typeface="Rockwell Extra Bold" panose="02060903040505020403" pitchFamily="18" charset="0"/>
      <p:bold r:id="rId52"/>
    </p:embeddedFont>
    <p:embeddedFont>
      <p:font typeface="Goudy Old Style Extrabold" panose="020B0604020202020204" charset="0"/>
      <p:bold r:id="rId53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FF3300"/>
    <a:srgbClr val="B3E2FF"/>
    <a:srgbClr val="CCECFF"/>
    <a:srgbClr val="EAEAEA"/>
    <a:srgbClr val="CCFFFF"/>
    <a:srgbClr val="CCCCFF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63" autoAdjust="0"/>
    <p:restoredTop sz="96122" autoAdjust="0"/>
  </p:normalViewPr>
  <p:slideViewPr>
    <p:cSldViewPr>
      <p:cViewPr>
        <p:scale>
          <a:sx n="100" d="100"/>
          <a:sy n="100" d="100"/>
        </p:scale>
        <p:origin x="-2034" y="-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5720" cy="4572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2.fntdata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1.fntdata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4.fntdata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11EE0CB-C2A4-42C2-9687-810B5292E1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2673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B2AA5C-9F14-424E-B513-EDC806D44704}" type="slidenum">
              <a:rPr lang="en-US"/>
              <a:pPr/>
              <a:t>1</a:t>
            </a:fld>
            <a:endParaRPr lang="en-US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87D85E-D5EB-4056-8FA4-4B571F2622E7}" type="slidenum">
              <a:rPr lang="en-US"/>
              <a:pPr/>
              <a:t>10</a:t>
            </a:fld>
            <a:endParaRPr lang="en-US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7CDE10-33FE-4FA8-AE0D-2833370AE400}" type="slidenum">
              <a:rPr lang="en-US"/>
              <a:pPr/>
              <a:t>12</a:t>
            </a:fld>
            <a:endParaRPr lang="en-US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DB1547-3570-471C-B2E8-99949B720E54}" type="slidenum">
              <a:rPr lang="en-US"/>
              <a:pPr/>
              <a:t>15</a:t>
            </a:fld>
            <a:endParaRPr lang="en-US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09F03F-A721-4B20-8D6C-4BC8313F0C22}" type="slidenum">
              <a:rPr lang="en-US"/>
              <a:pPr/>
              <a:t>16</a:t>
            </a:fld>
            <a:endParaRPr lang="en-US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38E346-2372-48CD-85DD-CA344476124F}" type="slidenum">
              <a:rPr lang="en-US"/>
              <a:pPr/>
              <a:t>17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C61C06-1672-4C8F-B248-0272DD70A0EA}" type="slidenum">
              <a:rPr lang="en-US"/>
              <a:pPr/>
              <a:t>18</a:t>
            </a:fld>
            <a:endParaRPr lang="en-US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830916-A85E-4321-8BDE-654FF1D5063D}" type="slidenum">
              <a:rPr lang="en-US"/>
              <a:pPr/>
              <a:t>19</a:t>
            </a:fld>
            <a:endParaRPr lang="en-US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A104D0-C48B-4469-9F19-E6B7F107E705}" type="slidenum">
              <a:rPr lang="en-US"/>
              <a:pPr/>
              <a:t>20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08E7BA-F60C-4CBA-8057-85AD75253C76}" type="slidenum">
              <a:rPr lang="en-US"/>
              <a:pPr/>
              <a:t>21</a:t>
            </a:fld>
            <a:endParaRPr lang="en-US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CC416C-E41F-4A0B-8A8D-960F3684F16D}" type="slidenum">
              <a:rPr lang="en-US"/>
              <a:pPr/>
              <a:t>22</a:t>
            </a:fld>
            <a:endParaRPr lang="en-US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2814CE-BA67-48A5-BD61-1985437F1652}" type="slidenum">
              <a:rPr lang="en-US"/>
              <a:pPr/>
              <a:t>2</a:t>
            </a:fld>
            <a:endParaRPr lang="en-US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27D301-D5E0-4B3D-90E0-1F32AA5CF83A}" type="slidenum">
              <a:rPr lang="en-US"/>
              <a:pPr/>
              <a:t>23</a:t>
            </a:fld>
            <a:endParaRPr lang="en-US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413A00-1AA8-4FC8-9813-F793C04239DE}" type="slidenum">
              <a:rPr lang="en-US"/>
              <a:pPr/>
              <a:t>25</a:t>
            </a:fld>
            <a:endParaRPr lang="en-US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E491FE-811F-4D46-BFBD-3DD433A0AA06}" type="slidenum">
              <a:rPr lang="en-US"/>
              <a:pPr/>
              <a:t>26</a:t>
            </a:fld>
            <a:endParaRPr lang="en-US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A60712-B531-4919-9E8A-881972A36095}" type="slidenum">
              <a:rPr lang="en-US"/>
              <a:pPr/>
              <a:t>27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119773-1723-4E4F-8967-F1F251FE19C7}" type="slidenum">
              <a:rPr lang="en-US"/>
              <a:pPr/>
              <a:t>28</a:t>
            </a:fld>
            <a:endParaRPr lang="en-US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1CAC26-1874-442B-95E7-7A5CA3E38C59}" type="slidenum">
              <a:rPr lang="en-US"/>
              <a:pPr/>
              <a:t>29</a:t>
            </a:fld>
            <a:endParaRPr lang="en-US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69B392-968D-424C-ABFA-F0A3B677E86B}" type="slidenum">
              <a:rPr lang="en-US"/>
              <a:pPr/>
              <a:t>30</a:t>
            </a:fld>
            <a:endParaRPr lang="en-US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08AEAA-A9AC-4353-8DD7-7E0A1C69C14A}" type="slidenum">
              <a:rPr lang="en-US"/>
              <a:pPr/>
              <a:t>31</a:t>
            </a:fld>
            <a:endParaRPr lang="en-US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05BCD1-108C-4868-8BBB-102B697F6DDB}" type="slidenum">
              <a:rPr lang="en-US"/>
              <a:pPr/>
              <a:t>32</a:t>
            </a:fld>
            <a:endParaRPr lang="en-US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C79E0E-0233-479E-BE48-B86F549C429A}" type="slidenum">
              <a:rPr lang="en-US"/>
              <a:pPr/>
              <a:t>33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B6C0F6-EE88-4D76-B41A-AC4C09A01DAA}" type="slidenum">
              <a:rPr lang="en-US"/>
              <a:pPr/>
              <a:t>3</a:t>
            </a:fld>
            <a:endParaRPr lang="en-US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D92815-769E-43A1-951F-778A05E1D597}" type="slidenum">
              <a:rPr lang="en-US"/>
              <a:pPr/>
              <a:t>34</a:t>
            </a:fld>
            <a:endParaRPr lang="en-US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8B9BEC-7A62-465C-9AC4-0F5A055A6DF2}" type="slidenum">
              <a:rPr lang="en-US"/>
              <a:pPr/>
              <a:t>35</a:t>
            </a:fld>
            <a:endParaRPr lang="en-US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E2B3FA-17DC-4E01-91AF-035ABFF62DAD}" type="slidenum">
              <a:rPr lang="en-US"/>
              <a:pPr/>
              <a:t>36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3ACA3E-65FE-47CE-84DD-14CCEE4B0914}" type="slidenum">
              <a:rPr lang="en-US"/>
              <a:pPr/>
              <a:t>37</a:t>
            </a:fld>
            <a:endParaRPr 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497DDD-8FA5-4DBA-BFFF-09EA984E2654}" type="slidenum">
              <a:rPr lang="en-US"/>
              <a:pPr/>
              <a:t>39</a:t>
            </a:fld>
            <a:endParaRPr 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1AADA9-5DFB-4624-82DC-AD95EA108405}" type="slidenum">
              <a:rPr lang="en-US"/>
              <a:pPr/>
              <a:t>40</a:t>
            </a:fld>
            <a:endParaRPr lang="en-US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F594DB-41FA-4F5A-9BAB-CAEED807CCB5}" type="slidenum">
              <a:rPr lang="en-US"/>
              <a:pPr/>
              <a:t>41</a:t>
            </a:fld>
            <a:endParaRPr lang="en-US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CE0B82-12F5-4B5A-97AF-CDAFAF8CC501}" type="slidenum">
              <a:rPr lang="en-US"/>
              <a:pPr/>
              <a:t>43</a:t>
            </a:fld>
            <a:endParaRPr lang="en-US"/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B1B1AD-AD00-454F-8AE4-E29FF2E46418}" type="slidenum">
              <a:rPr lang="en-US"/>
              <a:pPr/>
              <a:t>44</a:t>
            </a:fld>
            <a:endParaRPr lang="en-US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C80528-9372-4CFE-96C5-5AD451F2AFF9}" type="slidenum">
              <a:rPr lang="en-US"/>
              <a:pPr/>
              <a:t>4</a:t>
            </a:fld>
            <a:endParaRPr lang="en-US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79FC6F-C64F-4F5F-AC69-51A99F5232AD}" type="slidenum">
              <a:rPr lang="en-US"/>
              <a:pPr/>
              <a:t>5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5C06CC-AB63-4E6C-BA5B-A97C2FD2A65F}" type="slidenum">
              <a:rPr lang="en-US"/>
              <a:pPr/>
              <a:t>6</a:t>
            </a:fld>
            <a:endParaRPr lang="en-US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EF606C-E8F9-4515-9939-6DDC394EBF9D}" type="slidenum">
              <a:rPr lang="en-US"/>
              <a:pPr/>
              <a:t>7</a:t>
            </a:fld>
            <a:endParaRPr lang="en-US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460209-4D22-4840-9BEE-B4A5AAE9F382}" type="slidenum">
              <a:rPr lang="en-US"/>
              <a:pPr/>
              <a:t>8</a:t>
            </a:fld>
            <a:endParaRPr lang="en-US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7A5D06-EFFE-40D7-BD0C-49B762FB92C8}" type="slidenum">
              <a:rPr lang="en-US"/>
              <a:pPr/>
              <a:t>9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52917B-5F05-44C8-A0A9-F8CBE6E144B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169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5B8A87-9B9E-4EE7-82F7-48C2F78250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463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13E898-16DF-4A02-AD02-E168BFDDBA6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6357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9927F49-991D-4A9F-815A-3F7465EAFD5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140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4962B7-11D5-4612-9857-01177754BA7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6700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CC5BAE-73B8-4CC7-ADE5-4766BDB11E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997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554281-58D8-41C9-90B7-1E9A33F62F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721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B45F08-F7AB-413D-92D4-A204DAA5BE6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5949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A70FE3-3FB8-42B7-9687-E0069C49F6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7808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CE336B-6110-4A90-BD02-EBBFB795691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7681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AA8ED5-725D-406E-9636-4AF3A32355F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558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2D8A13-B57E-4ECC-9090-891F105D19E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5867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24C5F9-1E54-44DE-9459-3B03FE743F8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9166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093852-7977-41DC-BDCA-93DACFDFA71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309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459102-9B41-468C-8B66-ABFE7E5EA49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2401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B9B828-31C1-4E7A-BB6B-87412E75E0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858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EA0597-AD32-4322-86F8-3FB60F539A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163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F2968F-1F55-423E-B4C8-30BC09DFDF9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521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9D6C55-2D1F-48A2-BD01-6F180B231FB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763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0FB521-FFC0-4A3D-BA18-51BCF8EDA7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44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E9FB76-4D87-4027-BD08-6175F30FD4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71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3A43A0-0375-4090-8650-C4718EA4216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786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2CC658-757B-492C-8956-12B7032314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257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E5048D8-AEAD-4037-8713-A8011429119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7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542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D3604327-6A74-46DC-90AB-1010F823479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wels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4000500" cy="1989138"/>
          </a:xfrm>
          <a:prstGeom prst="rect">
            <a:avLst/>
          </a:prstGeom>
          <a:noFill/>
          <a:ln w="7620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PyramidWater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581400"/>
            <a:ext cx="4570413" cy="2292350"/>
          </a:xfrm>
          <a:prstGeom prst="rect">
            <a:avLst/>
          </a:prstGeom>
          <a:noFill/>
          <a:ln w="7620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Great Pyramid Slide 72 - McClellan - Retouch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63"/>
            <a:ext cx="8556625" cy="685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3" name="Line 3"/>
          <p:cNvSpPr>
            <a:spLocks noChangeShapeType="1"/>
          </p:cNvSpPr>
          <p:nvPr/>
        </p:nvSpPr>
        <p:spPr bwMode="auto">
          <a:xfrm flipV="1">
            <a:off x="2886075" y="1633538"/>
            <a:ext cx="5219700" cy="26003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4" name="Line 4"/>
          <p:cNvSpPr>
            <a:spLocks noChangeShapeType="1"/>
          </p:cNvSpPr>
          <p:nvPr/>
        </p:nvSpPr>
        <p:spPr bwMode="auto">
          <a:xfrm flipV="1">
            <a:off x="2924175" y="4210050"/>
            <a:ext cx="5210175" cy="31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5" name="Line 5"/>
          <p:cNvSpPr>
            <a:spLocks noChangeShapeType="1"/>
          </p:cNvSpPr>
          <p:nvPr/>
        </p:nvSpPr>
        <p:spPr bwMode="auto">
          <a:xfrm flipH="1" flipV="1">
            <a:off x="8101013" y="1624013"/>
            <a:ext cx="4762" cy="26003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2595563" y="47625"/>
            <a:ext cx="5849937" cy="5849938"/>
          </a:xfrm>
          <a:prstGeom prst="flowChartConnector">
            <a:avLst/>
          </a:prstGeom>
          <a:noFill/>
          <a:ln w="635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916238" y="1612900"/>
            <a:ext cx="5210175" cy="5210175"/>
          </a:xfrm>
          <a:prstGeom prst="flowChartConnector">
            <a:avLst/>
          </a:prstGeom>
          <a:noFill/>
          <a:ln w="635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30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3000"/>
                                        <p:tgtEl>
                                          <p:spTgt spid="46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 animBg="1"/>
      <p:bldP spid="46084" grpId="0" animBg="1"/>
      <p:bldP spid="46085" grpId="0" animBg="1"/>
      <p:bldP spid="46088" grpId="0" animBg="1"/>
      <p:bldP spid="46088" grpId="1" animBg="1"/>
      <p:bldP spid="4608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40" name="Picture 4" descr="calendar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09600"/>
            <a:ext cx="5567363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chronology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813" y="314325"/>
            <a:ext cx="10283826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Chronology6000b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1800"/>
            <a:ext cx="9140825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5" name="Line 7"/>
          <p:cNvSpPr>
            <a:spLocks noChangeShapeType="1"/>
          </p:cNvSpPr>
          <p:nvPr/>
        </p:nvSpPr>
        <p:spPr bwMode="auto">
          <a:xfrm>
            <a:off x="233363" y="2709863"/>
            <a:ext cx="83820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6" name="Picture 4" descr="FloodYea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675"/>
            <a:ext cx="12341225" cy="617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20837" name="Text Box 5"/>
          <p:cNvSpPr txBox="1">
            <a:spLocks noChangeArrowheads="1"/>
          </p:cNvSpPr>
          <p:nvPr/>
        </p:nvSpPr>
        <p:spPr bwMode="auto">
          <a:xfrm>
            <a:off x="1377950" y="1966383"/>
            <a:ext cx="787400" cy="434975"/>
          </a:xfrm>
          <a:prstGeom prst="rect">
            <a:avLst/>
          </a:prstGeom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/>
              <a:t>1656</a:t>
            </a:r>
          </a:p>
        </p:txBody>
      </p:sp>
      <p:sp useBgFill="1">
        <p:nvSpPr>
          <p:cNvPr id="120838" name="Text Box 6"/>
          <p:cNvSpPr txBox="1">
            <a:spLocks noChangeArrowheads="1"/>
          </p:cNvSpPr>
          <p:nvPr/>
        </p:nvSpPr>
        <p:spPr bwMode="auto">
          <a:xfrm>
            <a:off x="3978275" y="914400"/>
            <a:ext cx="1279525" cy="434975"/>
          </a:xfrm>
          <a:prstGeom prst="rect">
            <a:avLst/>
          </a:prstGeom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/>
              <a:t>2473 BC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75" name="Picture 19" descr="Pg5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425" y="549275"/>
            <a:ext cx="9369425" cy="577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hartPyramid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66800"/>
            <a:ext cx="7769225" cy="4843463"/>
          </a:xfrm>
          <a:prstGeom prst="rect">
            <a:avLst/>
          </a:prstGeom>
          <a:noFill/>
          <a:ln w="7620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42" name="AutoShape 10"/>
          <p:cNvSpPr>
            <a:spLocks/>
          </p:cNvSpPr>
          <p:nvPr/>
        </p:nvSpPr>
        <p:spPr bwMode="auto">
          <a:xfrm rot="5400000">
            <a:off x="7065169" y="1959769"/>
            <a:ext cx="304800" cy="804862"/>
          </a:xfrm>
          <a:prstGeom prst="leftBracket">
            <a:avLst>
              <a:gd name="adj" fmla="val 22005"/>
            </a:avLst>
          </a:prstGeom>
          <a:noFill/>
          <a:ln w="38100">
            <a:solidFill>
              <a:srgbClr val="FF0000"/>
            </a:solidFill>
            <a:round/>
            <a:headEnd type="triangle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3" name="AutoShape 11"/>
          <p:cNvSpPr>
            <a:spLocks/>
          </p:cNvSpPr>
          <p:nvPr/>
        </p:nvSpPr>
        <p:spPr bwMode="auto">
          <a:xfrm rot="5400000">
            <a:off x="6160294" y="1545431"/>
            <a:ext cx="304800" cy="1023938"/>
          </a:xfrm>
          <a:prstGeom prst="leftBracket">
            <a:avLst>
              <a:gd name="adj" fmla="val 27995"/>
            </a:avLst>
          </a:prstGeom>
          <a:noFill/>
          <a:ln w="38100">
            <a:solidFill>
              <a:srgbClr val="FF0000"/>
            </a:solidFill>
            <a:round/>
            <a:headEnd type="triangle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4" name="AutoShape 12"/>
          <p:cNvSpPr>
            <a:spLocks/>
          </p:cNvSpPr>
          <p:nvPr/>
        </p:nvSpPr>
        <p:spPr bwMode="auto">
          <a:xfrm rot="5400000">
            <a:off x="4843463" y="1100137"/>
            <a:ext cx="304800" cy="1609725"/>
          </a:xfrm>
          <a:prstGeom prst="leftBracket">
            <a:avLst>
              <a:gd name="adj" fmla="val 44010"/>
            </a:avLst>
          </a:prstGeom>
          <a:noFill/>
          <a:ln w="38100">
            <a:solidFill>
              <a:srgbClr val="FF0000"/>
            </a:solidFill>
            <a:round/>
            <a:headEnd type="triangle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5" name="AutoShape 13"/>
          <p:cNvSpPr>
            <a:spLocks/>
          </p:cNvSpPr>
          <p:nvPr/>
        </p:nvSpPr>
        <p:spPr bwMode="auto">
          <a:xfrm rot="5400000">
            <a:off x="3052763" y="681037"/>
            <a:ext cx="304800" cy="1990725"/>
          </a:xfrm>
          <a:prstGeom prst="leftBracket">
            <a:avLst>
              <a:gd name="adj" fmla="val 54427"/>
            </a:avLst>
          </a:prstGeom>
          <a:noFill/>
          <a:ln w="38100">
            <a:solidFill>
              <a:srgbClr val="FF0000"/>
            </a:solidFill>
            <a:round/>
            <a:headEnd type="triangle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6" name="AutoShape 14"/>
          <p:cNvSpPr>
            <a:spLocks/>
          </p:cNvSpPr>
          <p:nvPr/>
        </p:nvSpPr>
        <p:spPr bwMode="auto">
          <a:xfrm rot="5400000">
            <a:off x="1409700" y="800100"/>
            <a:ext cx="304800" cy="1295400"/>
          </a:xfrm>
          <a:prstGeom prst="leftBracket">
            <a:avLst>
              <a:gd name="adj" fmla="val 35417"/>
            </a:avLst>
          </a:prstGeom>
          <a:noFill/>
          <a:ln w="38100">
            <a:solidFill>
              <a:srgbClr val="FF0000"/>
            </a:solidFill>
            <a:round/>
            <a:headEnd type="triangle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69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5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5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5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50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2" grpId="0" animBg="1"/>
      <p:bldP spid="18443" grpId="0" animBg="1"/>
      <p:bldP spid="18444" grpId="0" animBg="1"/>
      <p:bldP spid="18445" grpId="0" animBg="1"/>
      <p:bldP spid="1844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Schematic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40105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V3_Pg333(H)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381000"/>
            <a:ext cx="9140825" cy="590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Line 3"/>
          <p:cNvSpPr>
            <a:spLocks noChangeShapeType="1"/>
          </p:cNvSpPr>
          <p:nvPr/>
        </p:nvSpPr>
        <p:spPr bwMode="auto">
          <a:xfrm flipH="1" flipV="1">
            <a:off x="3914775" y="2514600"/>
            <a:ext cx="1916113" cy="981075"/>
          </a:xfrm>
          <a:prstGeom prst="line">
            <a:avLst/>
          </a:prstGeom>
          <a:noFill/>
          <a:ln w="635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1" name="Oval 5"/>
          <p:cNvSpPr>
            <a:spLocks noChangeArrowheads="1"/>
          </p:cNvSpPr>
          <p:nvPr/>
        </p:nvSpPr>
        <p:spPr bwMode="auto">
          <a:xfrm>
            <a:off x="3810000" y="2362200"/>
            <a:ext cx="228600" cy="3810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2" name="AutoShape 6"/>
          <p:cNvSpPr>
            <a:spLocks noChangeArrowheads="1"/>
          </p:cNvSpPr>
          <p:nvPr/>
        </p:nvSpPr>
        <p:spPr bwMode="auto">
          <a:xfrm rot="1633661">
            <a:off x="5910263" y="3543300"/>
            <a:ext cx="223837" cy="119063"/>
          </a:xfrm>
          <a:prstGeom prst="flowChartPredefinedProcess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3" name="Rectangle 7"/>
          <p:cNvSpPr>
            <a:spLocks noChangeArrowheads="1"/>
          </p:cNvSpPr>
          <p:nvPr/>
        </p:nvSpPr>
        <p:spPr bwMode="auto">
          <a:xfrm>
            <a:off x="633413" y="1149350"/>
            <a:ext cx="119062" cy="555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0184" name="Picture 8" descr="Edgar GP Slide 61 - Well Draw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311275"/>
            <a:ext cx="2741613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V3_Pg3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23838"/>
            <a:ext cx="4095750" cy="6403975"/>
          </a:xfrm>
          <a:prstGeom prst="rect">
            <a:avLst/>
          </a:prstGeom>
          <a:noFill/>
          <a:ln w="7620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1828800" y="11096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5300" name="Line 4"/>
          <p:cNvSpPr>
            <a:spLocks noChangeShapeType="1"/>
          </p:cNvSpPr>
          <p:nvPr/>
        </p:nvSpPr>
        <p:spPr bwMode="auto">
          <a:xfrm flipH="1">
            <a:off x="1344613" y="2501900"/>
            <a:ext cx="1600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01" name="Line 5"/>
          <p:cNvSpPr>
            <a:spLocks noChangeShapeType="1"/>
          </p:cNvSpPr>
          <p:nvPr/>
        </p:nvSpPr>
        <p:spPr bwMode="auto">
          <a:xfrm flipH="1" flipV="1">
            <a:off x="1323975" y="709613"/>
            <a:ext cx="1595438" cy="776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7086600" y="1600200"/>
            <a:ext cx="1381125" cy="482600"/>
          </a:xfrm>
          <a:prstGeom prst="rect">
            <a:avLst/>
          </a:prstGeom>
          <a:solidFill>
            <a:srgbClr val="FFFF99"/>
          </a:solidFill>
          <a:ln w="25400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/>
              <a:t>Juncture</a:t>
            </a:r>
          </a:p>
        </p:txBody>
      </p:sp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7162800" y="4800600"/>
            <a:ext cx="803275" cy="482600"/>
          </a:xfrm>
          <a:prstGeom prst="rect">
            <a:avLst/>
          </a:prstGeom>
          <a:solidFill>
            <a:srgbClr val="FFFF99"/>
          </a:solidFill>
          <a:ln w="25400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/>
              <a:t>Well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0" grpId="0" animBg="1"/>
      <p:bldP spid="5530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PyramidGalleryJunctu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600"/>
            <a:ext cx="7678738" cy="6400800"/>
          </a:xfrm>
          <a:prstGeom prst="rect">
            <a:avLst/>
          </a:prstGeom>
          <a:noFill/>
          <a:ln w="7620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47" name="Line 3"/>
          <p:cNvSpPr>
            <a:spLocks noChangeShapeType="1"/>
          </p:cNvSpPr>
          <p:nvPr/>
        </p:nvSpPr>
        <p:spPr bwMode="auto">
          <a:xfrm flipH="1">
            <a:off x="5529263" y="5457825"/>
            <a:ext cx="2176462" cy="47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48" name="Line 4"/>
          <p:cNvSpPr>
            <a:spLocks noChangeShapeType="1"/>
          </p:cNvSpPr>
          <p:nvPr/>
        </p:nvSpPr>
        <p:spPr bwMode="auto">
          <a:xfrm flipH="1" flipV="1">
            <a:off x="5519738" y="4391025"/>
            <a:ext cx="2166937" cy="10477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49" name="AutoShape 5"/>
          <p:cNvSpPr>
            <a:spLocks noChangeArrowheads="1"/>
          </p:cNvSpPr>
          <p:nvPr/>
        </p:nvSpPr>
        <p:spPr bwMode="auto">
          <a:xfrm>
            <a:off x="7772400" y="4572000"/>
            <a:ext cx="1219200" cy="533400"/>
          </a:xfrm>
          <a:prstGeom prst="wedgeRectCallout">
            <a:avLst>
              <a:gd name="adj1" fmla="val -51565"/>
              <a:gd name="adj2" fmla="val 11577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3200" b="1">
                <a:latin typeface="Goudy Old Style" pitchFamily="18" charset="0"/>
              </a:rPr>
              <a:t>BC 2</a:t>
            </a:r>
          </a:p>
        </p:txBody>
      </p:sp>
      <p:sp>
        <p:nvSpPr>
          <p:cNvPr id="57350" name="AutoShape 6"/>
          <p:cNvSpPr>
            <a:spLocks noChangeArrowheads="1"/>
          </p:cNvSpPr>
          <p:nvPr/>
        </p:nvSpPr>
        <p:spPr bwMode="auto">
          <a:xfrm>
            <a:off x="5562600" y="3352800"/>
            <a:ext cx="1447800" cy="533400"/>
          </a:xfrm>
          <a:prstGeom prst="wedgeRectCallout">
            <a:avLst>
              <a:gd name="adj1" fmla="val -52523"/>
              <a:gd name="adj2" fmla="val 14047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3200" b="1">
                <a:latin typeface="Goudy Old Style" pitchFamily="18" charset="0"/>
              </a:rPr>
              <a:t>AD 33</a:t>
            </a:r>
          </a:p>
        </p:txBody>
      </p:sp>
      <p:sp>
        <p:nvSpPr>
          <p:cNvPr id="57351" name="Line 7"/>
          <p:cNvSpPr>
            <a:spLocks noChangeShapeType="1"/>
          </p:cNvSpPr>
          <p:nvPr/>
        </p:nvSpPr>
        <p:spPr bwMode="auto">
          <a:xfrm flipV="1">
            <a:off x="7539038" y="1743075"/>
            <a:ext cx="0" cy="481013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2" name="Oval 8"/>
          <p:cNvSpPr>
            <a:spLocks noChangeArrowheads="1"/>
          </p:cNvSpPr>
          <p:nvPr/>
        </p:nvSpPr>
        <p:spPr bwMode="auto">
          <a:xfrm>
            <a:off x="7543800" y="1447800"/>
            <a:ext cx="457200" cy="609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3" name="Line 9"/>
          <p:cNvSpPr>
            <a:spLocks noChangeShapeType="1"/>
          </p:cNvSpPr>
          <p:nvPr/>
        </p:nvSpPr>
        <p:spPr bwMode="auto">
          <a:xfrm>
            <a:off x="914400" y="5465763"/>
            <a:ext cx="4572000" cy="0"/>
          </a:xfrm>
          <a:prstGeom prst="line">
            <a:avLst/>
          </a:prstGeom>
          <a:noFill/>
          <a:ln w="635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7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 animBg="1"/>
      <p:bldP spid="57348" grpId="0" animBg="1"/>
      <p:bldP spid="57349" grpId="0" animBg="1" autoUpdateAnimBg="0"/>
      <p:bldP spid="57350" grpId="0" animBg="1" autoUpdateAnimBg="0"/>
      <p:bldP spid="5735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g_d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474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rul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943600"/>
            <a:ext cx="558165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Line 6"/>
          <p:cNvSpPr>
            <a:spLocks noChangeShapeType="1"/>
          </p:cNvSpPr>
          <p:nvPr/>
        </p:nvSpPr>
        <p:spPr bwMode="auto">
          <a:xfrm>
            <a:off x="4148138" y="3314700"/>
            <a:ext cx="0" cy="381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3555" name="Picture 6" descr="GPchart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14313"/>
            <a:ext cx="9144000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9520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 descr="GP Chart - BW2 - Retouched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64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6" name="Line 6"/>
          <p:cNvSpPr>
            <a:spLocks noChangeShapeType="1"/>
          </p:cNvSpPr>
          <p:nvPr/>
        </p:nvSpPr>
        <p:spPr bwMode="auto">
          <a:xfrm flipV="1">
            <a:off x="-26988" y="1790700"/>
            <a:ext cx="1185863" cy="9525"/>
          </a:xfrm>
          <a:prstGeom prst="line">
            <a:avLst/>
          </a:prstGeom>
          <a:noFill/>
          <a:ln w="38100">
            <a:solidFill>
              <a:srgbClr val="CC33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>
            <a:off x="1138238" y="1309688"/>
            <a:ext cx="0" cy="47148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>
            <a:off x="5581650" y="3571875"/>
            <a:ext cx="0" cy="381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>
            <a:off x="1119188" y="1781175"/>
            <a:ext cx="4449762" cy="2166938"/>
          </a:xfrm>
          <a:prstGeom prst="line">
            <a:avLst/>
          </a:prstGeom>
          <a:noFill/>
          <a:ln w="10160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1066800" y="1066800"/>
            <a:ext cx="1041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CC3300"/>
                </a:solidFill>
              </a:rPr>
              <a:t>1.25 BC</a:t>
            </a:r>
          </a:p>
        </p:txBody>
      </p:sp>
      <p:sp>
        <p:nvSpPr>
          <p:cNvPr id="15371" name="Line 11"/>
          <p:cNvSpPr>
            <a:spLocks noChangeShapeType="1"/>
          </p:cNvSpPr>
          <p:nvPr/>
        </p:nvSpPr>
        <p:spPr bwMode="auto">
          <a:xfrm flipV="1">
            <a:off x="5614988" y="3095625"/>
            <a:ext cx="1806575" cy="904875"/>
          </a:xfrm>
          <a:prstGeom prst="line">
            <a:avLst/>
          </a:prstGeom>
          <a:noFill/>
          <a:ln w="10160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2" name="Text Box 12"/>
          <p:cNvSpPr txBox="1">
            <a:spLocks noChangeArrowheads="1"/>
          </p:cNvSpPr>
          <p:nvPr/>
        </p:nvSpPr>
        <p:spPr bwMode="auto">
          <a:xfrm rot="1549557">
            <a:off x="3640138" y="3276600"/>
            <a:ext cx="1181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C3300"/>
                </a:solidFill>
              </a:rPr>
              <a:t>1510.01 "</a:t>
            </a:r>
          </a:p>
        </p:txBody>
      </p:sp>
      <p:sp>
        <p:nvSpPr>
          <p:cNvPr id="15374" name="Text Box 14"/>
          <p:cNvSpPr txBox="1">
            <a:spLocks noChangeArrowheads="1"/>
          </p:cNvSpPr>
          <p:nvPr/>
        </p:nvSpPr>
        <p:spPr bwMode="auto">
          <a:xfrm rot="20020107">
            <a:off x="6248400" y="3429000"/>
            <a:ext cx="1054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C3300"/>
                </a:solidFill>
              </a:rPr>
              <a:t>628.07 "</a:t>
            </a:r>
          </a:p>
        </p:txBody>
      </p:sp>
      <p:sp useBgFill="1">
        <p:nvSpPr>
          <p:cNvPr id="15375" name="Text Box 15"/>
          <p:cNvSpPr txBox="1">
            <a:spLocks noChangeArrowheads="1"/>
          </p:cNvSpPr>
          <p:nvPr/>
        </p:nvSpPr>
        <p:spPr bwMode="auto">
          <a:xfrm>
            <a:off x="4972050" y="4333875"/>
            <a:ext cx="3886200" cy="1552575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/>
              <a:t>          1.25</a:t>
            </a:r>
          </a:p>
          <a:p>
            <a:r>
              <a:rPr lang="en-US" sz="2400"/>
              <a:t> + 1510.01</a:t>
            </a:r>
          </a:p>
          <a:p>
            <a:r>
              <a:rPr lang="en-US" sz="2400"/>
              <a:t> +  </a:t>
            </a:r>
            <a:r>
              <a:rPr lang="en-US" sz="2400" u="sng"/>
              <a:t> 628.07</a:t>
            </a:r>
          </a:p>
          <a:p>
            <a:r>
              <a:rPr lang="en-US" sz="2400"/>
              <a:t> =</a:t>
            </a:r>
            <a:r>
              <a:rPr lang="en-US" sz="2400">
                <a:solidFill>
                  <a:srgbClr val="CC3300"/>
                </a:solidFill>
              </a:rPr>
              <a:t> 2139.33 </a:t>
            </a:r>
            <a:r>
              <a:rPr lang="en-US" sz="1000">
                <a:solidFill>
                  <a:srgbClr val="CC3300"/>
                </a:solidFill>
              </a:rPr>
              <a:t>   </a:t>
            </a:r>
            <a:r>
              <a:rPr lang="en-US" sz="2400">
                <a:solidFill>
                  <a:srgbClr val="CC3300"/>
                </a:solidFill>
              </a:rPr>
              <a:t>(</a:t>
            </a:r>
            <a:r>
              <a:rPr lang="en-US" sz="2400" b="1">
                <a:solidFill>
                  <a:srgbClr val="CC3300"/>
                </a:solidFill>
              </a:rPr>
              <a:t>2140</a:t>
            </a:r>
            <a:r>
              <a:rPr lang="en-US" sz="2400">
                <a:solidFill>
                  <a:srgbClr val="CC3300"/>
                </a:solidFill>
              </a:rPr>
              <a:t> Autumn)</a:t>
            </a:r>
            <a:r>
              <a:rPr lang="en-US" sz="2000">
                <a:solidFill>
                  <a:srgbClr val="CC3300"/>
                </a:solidFill>
              </a:rPr>
              <a:t>                                                                                                 </a:t>
            </a:r>
          </a:p>
        </p:txBody>
      </p:sp>
      <p:pic>
        <p:nvPicPr>
          <p:cNvPr id="15382" name="Picture 22" descr="ScoredL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575" y="677863"/>
            <a:ext cx="2741613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3" name="Line 23"/>
          <p:cNvSpPr>
            <a:spLocks noChangeShapeType="1"/>
          </p:cNvSpPr>
          <p:nvPr/>
        </p:nvSpPr>
        <p:spPr bwMode="auto">
          <a:xfrm flipH="1" flipV="1">
            <a:off x="5911850" y="-14288"/>
            <a:ext cx="1479550" cy="30622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4" name="Line 24"/>
          <p:cNvSpPr>
            <a:spLocks noChangeShapeType="1"/>
          </p:cNvSpPr>
          <p:nvPr/>
        </p:nvSpPr>
        <p:spPr bwMode="auto">
          <a:xfrm flipV="1">
            <a:off x="7391400" y="1990725"/>
            <a:ext cx="1905000" cy="990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5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15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15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9" grpId="0" animBg="1"/>
      <p:bldP spid="15371" grpId="0" animBg="1"/>
      <p:bldP spid="15372" grpId="0"/>
      <p:bldP spid="15374" grpId="0"/>
      <p:bldP spid="15375" grpId="0" animBg="1"/>
      <p:bldP spid="15383" grpId="0" animBg="1"/>
      <p:bldP spid="1538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GPDRAW - side view - Midnight 2140 BC Oct 11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75" y="0"/>
            <a:ext cx="9140825" cy="6938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4" name="Line 6"/>
          <p:cNvSpPr>
            <a:spLocks noChangeShapeType="1"/>
          </p:cNvSpPr>
          <p:nvPr/>
        </p:nvSpPr>
        <p:spPr bwMode="auto">
          <a:xfrm flipH="1" flipV="1">
            <a:off x="2378075" y="274638"/>
            <a:ext cx="1592263" cy="3214687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5" name="Line 7"/>
          <p:cNvSpPr>
            <a:spLocks noChangeShapeType="1"/>
          </p:cNvSpPr>
          <p:nvPr/>
        </p:nvSpPr>
        <p:spPr bwMode="auto">
          <a:xfrm flipV="1">
            <a:off x="3971925" y="1911350"/>
            <a:ext cx="3235325" cy="1598613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4" grpId="0" animBg="1"/>
      <p:bldP spid="174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GP Chart - BW2 - Retouched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64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3" name="Line 3"/>
          <p:cNvSpPr>
            <a:spLocks noChangeShapeType="1"/>
          </p:cNvSpPr>
          <p:nvPr/>
        </p:nvSpPr>
        <p:spPr bwMode="auto">
          <a:xfrm flipV="1">
            <a:off x="-26988" y="1790700"/>
            <a:ext cx="1185863" cy="9525"/>
          </a:xfrm>
          <a:prstGeom prst="line">
            <a:avLst/>
          </a:prstGeom>
          <a:noFill/>
          <a:ln w="38100">
            <a:solidFill>
              <a:srgbClr val="CC33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44" name="Line 4"/>
          <p:cNvSpPr>
            <a:spLocks noChangeShapeType="1"/>
          </p:cNvSpPr>
          <p:nvPr/>
        </p:nvSpPr>
        <p:spPr bwMode="auto">
          <a:xfrm>
            <a:off x="1138238" y="1309688"/>
            <a:ext cx="0" cy="47148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45" name="Line 5"/>
          <p:cNvSpPr>
            <a:spLocks noChangeShapeType="1"/>
          </p:cNvSpPr>
          <p:nvPr/>
        </p:nvSpPr>
        <p:spPr bwMode="auto">
          <a:xfrm>
            <a:off x="5581650" y="3571875"/>
            <a:ext cx="0" cy="381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46" name="Line 6"/>
          <p:cNvSpPr>
            <a:spLocks noChangeShapeType="1"/>
          </p:cNvSpPr>
          <p:nvPr/>
        </p:nvSpPr>
        <p:spPr bwMode="auto">
          <a:xfrm>
            <a:off x="1119188" y="1781175"/>
            <a:ext cx="4449762" cy="2166938"/>
          </a:xfrm>
          <a:prstGeom prst="line">
            <a:avLst/>
          </a:prstGeom>
          <a:noFill/>
          <a:ln w="10160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1066800" y="1066800"/>
            <a:ext cx="1009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CC3300"/>
                </a:solidFill>
              </a:rPr>
              <a:t>1.25 BC</a:t>
            </a:r>
          </a:p>
        </p:txBody>
      </p:sp>
      <p:sp>
        <p:nvSpPr>
          <p:cNvPr id="61448" name="Line 8"/>
          <p:cNvSpPr>
            <a:spLocks noChangeShapeType="1"/>
          </p:cNvSpPr>
          <p:nvPr/>
        </p:nvSpPr>
        <p:spPr bwMode="auto">
          <a:xfrm flipV="1">
            <a:off x="5614988" y="2636838"/>
            <a:ext cx="2698750" cy="1363662"/>
          </a:xfrm>
          <a:prstGeom prst="line">
            <a:avLst/>
          </a:prstGeom>
          <a:noFill/>
          <a:ln w="10160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49" name="Text Box 9"/>
          <p:cNvSpPr txBox="1">
            <a:spLocks noChangeArrowheads="1"/>
          </p:cNvSpPr>
          <p:nvPr/>
        </p:nvSpPr>
        <p:spPr bwMode="auto">
          <a:xfrm rot="1549557">
            <a:off x="3640138" y="3276600"/>
            <a:ext cx="1181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C3300"/>
                </a:solidFill>
              </a:rPr>
              <a:t>1510.01 "</a:t>
            </a:r>
          </a:p>
        </p:txBody>
      </p:sp>
      <p:sp>
        <p:nvSpPr>
          <p:cNvPr id="61450" name="Text Box 10"/>
          <p:cNvSpPr txBox="1">
            <a:spLocks noChangeArrowheads="1"/>
          </p:cNvSpPr>
          <p:nvPr/>
        </p:nvSpPr>
        <p:spPr bwMode="auto">
          <a:xfrm rot="20020107">
            <a:off x="6248400" y="3429000"/>
            <a:ext cx="927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C3300"/>
                </a:solidFill>
              </a:rPr>
              <a:t>961.9 "</a:t>
            </a:r>
          </a:p>
        </p:txBody>
      </p:sp>
      <p:sp>
        <p:nvSpPr>
          <p:cNvPr id="61453" name="Line 13"/>
          <p:cNvSpPr>
            <a:spLocks noChangeShapeType="1"/>
          </p:cNvSpPr>
          <p:nvPr/>
        </p:nvSpPr>
        <p:spPr bwMode="auto">
          <a:xfrm flipH="1">
            <a:off x="8305800" y="2382838"/>
            <a:ext cx="14288" cy="20478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54" name="Text Box 14"/>
          <p:cNvSpPr txBox="1">
            <a:spLocks noChangeArrowheads="1"/>
          </p:cNvSpPr>
          <p:nvPr/>
        </p:nvSpPr>
        <p:spPr bwMode="auto">
          <a:xfrm>
            <a:off x="4073525" y="957263"/>
            <a:ext cx="2192338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/>
              <a:t>          1.25</a:t>
            </a:r>
          </a:p>
          <a:p>
            <a:r>
              <a:rPr lang="en-US" sz="2400"/>
              <a:t> + 1510.01</a:t>
            </a:r>
          </a:p>
          <a:p>
            <a:r>
              <a:rPr lang="en-US" sz="2400"/>
              <a:t> + </a:t>
            </a:r>
            <a:r>
              <a:rPr lang="en-US" sz="2400" u="sng"/>
              <a:t>  961.90</a:t>
            </a:r>
          </a:p>
          <a:p>
            <a:r>
              <a:rPr lang="en-US" sz="2400"/>
              <a:t> =</a:t>
            </a:r>
            <a:r>
              <a:rPr lang="en-US" sz="2400">
                <a:solidFill>
                  <a:srgbClr val="CC3300"/>
                </a:solidFill>
              </a:rPr>
              <a:t> </a:t>
            </a:r>
            <a:r>
              <a:rPr lang="en-US" sz="2400" b="1">
                <a:solidFill>
                  <a:srgbClr val="CC3300"/>
                </a:solidFill>
              </a:rPr>
              <a:t>2473.16                                           </a:t>
            </a:r>
          </a:p>
        </p:txBody>
      </p:sp>
      <p:grpSp>
        <p:nvGrpSpPr>
          <p:cNvPr id="61462" name="Group 22"/>
          <p:cNvGrpSpPr>
            <a:grpSpLocks/>
          </p:cNvGrpSpPr>
          <p:nvPr/>
        </p:nvGrpSpPr>
        <p:grpSpPr bwMode="auto">
          <a:xfrm>
            <a:off x="5467350" y="4140200"/>
            <a:ext cx="3656013" cy="2665413"/>
            <a:chOff x="3477" y="2609"/>
            <a:chExt cx="2303" cy="1679"/>
          </a:xfrm>
        </p:grpSpPr>
        <p:pic>
          <p:nvPicPr>
            <p:cNvPr id="61458" name="Picture 18" descr="BasementSheet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7" y="2609"/>
              <a:ext cx="2303" cy="1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461" name="Line 21"/>
            <p:cNvSpPr>
              <a:spLocks noChangeShapeType="1"/>
            </p:cNvSpPr>
            <p:nvPr/>
          </p:nvSpPr>
          <p:spPr bwMode="auto">
            <a:xfrm>
              <a:off x="4305" y="3171"/>
              <a:ext cx="0" cy="110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463" name="Oval 23"/>
          <p:cNvSpPr>
            <a:spLocks noChangeArrowheads="1"/>
          </p:cNvSpPr>
          <p:nvPr/>
        </p:nvSpPr>
        <p:spPr bwMode="auto">
          <a:xfrm>
            <a:off x="7756525" y="2203450"/>
            <a:ext cx="1127125" cy="747713"/>
          </a:xfrm>
          <a:prstGeom prst="ellipse">
            <a:avLst/>
          </a:prstGeom>
          <a:noFill/>
          <a:ln w="254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64" name="Text Box 24"/>
          <p:cNvSpPr txBox="1">
            <a:spLocks noChangeArrowheads="1"/>
          </p:cNvSpPr>
          <p:nvPr/>
        </p:nvSpPr>
        <p:spPr bwMode="auto">
          <a:xfrm>
            <a:off x="1752600" y="381000"/>
            <a:ext cx="3733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>
                <a:latin typeface="Goudy Old Style" pitchFamily="18" charset="0"/>
              </a:rPr>
              <a:t>Deluge = </a:t>
            </a:r>
            <a:r>
              <a:rPr lang="en-US" sz="3200">
                <a:latin typeface="Goudy Old Style" pitchFamily="18" charset="0"/>
              </a:rPr>
              <a:t>2473</a:t>
            </a:r>
            <a:r>
              <a:rPr lang="en-US" sz="2800">
                <a:latin typeface="Goudy Old Style" pitchFamily="18" charset="0"/>
              </a:rPr>
              <a:t> BC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1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1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8" grpId="0" animBg="1"/>
      <p:bldP spid="61450" grpId="0"/>
      <p:bldP spid="6145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4" name="Picture 4" descr="FloodYea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327025"/>
            <a:ext cx="12341226" cy="617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85" name="Line 5"/>
          <p:cNvSpPr>
            <a:spLocks noChangeShapeType="1"/>
          </p:cNvSpPr>
          <p:nvPr/>
        </p:nvSpPr>
        <p:spPr bwMode="auto">
          <a:xfrm flipH="1">
            <a:off x="1325563" y="1554163"/>
            <a:ext cx="0" cy="1165225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86" name="Text Box 6"/>
          <p:cNvSpPr txBox="1">
            <a:spLocks noChangeArrowheads="1"/>
          </p:cNvSpPr>
          <p:nvPr/>
        </p:nvSpPr>
        <p:spPr bwMode="auto">
          <a:xfrm>
            <a:off x="639763" y="822325"/>
            <a:ext cx="12874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CC3300"/>
                </a:solidFill>
              </a:rPr>
              <a:t>2473.16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BasementSheet"/>
          <p:cNvPicPr>
            <a:picLocks noGrp="1" noChangeAspect="1" noChangeArrowheads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8" y="146050"/>
            <a:ext cx="9140825" cy="6661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8" name="Line 6"/>
          <p:cNvSpPr>
            <a:spLocks noChangeShapeType="1"/>
          </p:cNvSpPr>
          <p:nvPr/>
        </p:nvSpPr>
        <p:spPr bwMode="auto">
          <a:xfrm>
            <a:off x="7010400" y="914400"/>
            <a:ext cx="0" cy="1447800"/>
          </a:xfrm>
          <a:prstGeom prst="line">
            <a:avLst/>
          </a:prstGeom>
          <a:noFill/>
          <a:ln w="28575">
            <a:solidFill>
              <a:srgbClr val="CC33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9" name="Line 7"/>
          <p:cNvSpPr>
            <a:spLocks noChangeShapeType="1"/>
          </p:cNvSpPr>
          <p:nvPr/>
        </p:nvSpPr>
        <p:spPr bwMode="auto">
          <a:xfrm flipH="1" flipV="1">
            <a:off x="6262688" y="914400"/>
            <a:ext cx="728662" cy="1452563"/>
          </a:xfrm>
          <a:prstGeom prst="line">
            <a:avLst/>
          </a:prstGeom>
          <a:noFill/>
          <a:ln w="28575">
            <a:solidFill>
              <a:srgbClr val="CC33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0" name="Line 8"/>
          <p:cNvSpPr>
            <a:spLocks noChangeShapeType="1"/>
          </p:cNvSpPr>
          <p:nvPr/>
        </p:nvSpPr>
        <p:spPr bwMode="auto">
          <a:xfrm flipV="1">
            <a:off x="3352800" y="2432050"/>
            <a:ext cx="3684588" cy="1827213"/>
          </a:xfrm>
          <a:prstGeom prst="line">
            <a:avLst/>
          </a:prstGeom>
          <a:noFill/>
          <a:ln w="10160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GP Chart - BW2 - Retouched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664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7" name="Line 3"/>
          <p:cNvSpPr>
            <a:spLocks noChangeShapeType="1"/>
          </p:cNvSpPr>
          <p:nvPr/>
        </p:nvSpPr>
        <p:spPr bwMode="auto">
          <a:xfrm flipV="1">
            <a:off x="-26988" y="1790700"/>
            <a:ext cx="1185863" cy="9525"/>
          </a:xfrm>
          <a:prstGeom prst="line">
            <a:avLst/>
          </a:prstGeom>
          <a:noFill/>
          <a:ln w="38100">
            <a:solidFill>
              <a:srgbClr val="CC33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88" name="Line 4"/>
          <p:cNvSpPr>
            <a:spLocks noChangeShapeType="1"/>
          </p:cNvSpPr>
          <p:nvPr/>
        </p:nvSpPr>
        <p:spPr bwMode="auto">
          <a:xfrm>
            <a:off x="1138238" y="1309688"/>
            <a:ext cx="0" cy="47148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89" name="Line 5"/>
          <p:cNvSpPr>
            <a:spLocks noChangeShapeType="1"/>
          </p:cNvSpPr>
          <p:nvPr/>
        </p:nvSpPr>
        <p:spPr bwMode="auto">
          <a:xfrm>
            <a:off x="5581650" y="3571875"/>
            <a:ext cx="0" cy="381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90" name="Line 6"/>
          <p:cNvSpPr>
            <a:spLocks noChangeShapeType="1"/>
          </p:cNvSpPr>
          <p:nvPr/>
        </p:nvSpPr>
        <p:spPr bwMode="auto">
          <a:xfrm>
            <a:off x="1119188" y="1781175"/>
            <a:ext cx="4449762" cy="2166938"/>
          </a:xfrm>
          <a:prstGeom prst="line">
            <a:avLst/>
          </a:prstGeom>
          <a:noFill/>
          <a:ln w="10160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91" name="Text Box 7"/>
          <p:cNvSpPr txBox="1">
            <a:spLocks noChangeArrowheads="1"/>
          </p:cNvSpPr>
          <p:nvPr/>
        </p:nvSpPr>
        <p:spPr bwMode="auto">
          <a:xfrm>
            <a:off x="1066800" y="1066800"/>
            <a:ext cx="1009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CC3300"/>
                </a:solidFill>
              </a:rPr>
              <a:t>1.25 BC</a:t>
            </a:r>
          </a:p>
        </p:txBody>
      </p:sp>
      <p:sp>
        <p:nvSpPr>
          <p:cNvPr id="67593" name="Text Box 9"/>
          <p:cNvSpPr txBox="1">
            <a:spLocks noChangeArrowheads="1"/>
          </p:cNvSpPr>
          <p:nvPr/>
        </p:nvSpPr>
        <p:spPr bwMode="auto">
          <a:xfrm rot="1549557">
            <a:off x="1143000" y="2133600"/>
            <a:ext cx="1181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CC3300"/>
                </a:solidFill>
              </a:rPr>
              <a:t>1510.01 "</a:t>
            </a:r>
          </a:p>
        </p:txBody>
      </p:sp>
      <p:pic>
        <p:nvPicPr>
          <p:cNvPr id="67598" name="Picture 14" descr="Intersecti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25" y="1738313"/>
            <a:ext cx="5027613" cy="338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99" name="Line 15"/>
          <p:cNvSpPr>
            <a:spLocks noChangeShapeType="1"/>
          </p:cNvSpPr>
          <p:nvPr/>
        </p:nvSpPr>
        <p:spPr bwMode="auto">
          <a:xfrm>
            <a:off x="1117600" y="1784350"/>
            <a:ext cx="4449763" cy="2166938"/>
          </a:xfrm>
          <a:prstGeom prst="line">
            <a:avLst/>
          </a:prstGeom>
          <a:noFill/>
          <a:ln w="10160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600" name="Line 16"/>
          <p:cNvSpPr>
            <a:spLocks noChangeShapeType="1"/>
          </p:cNvSpPr>
          <p:nvPr/>
        </p:nvSpPr>
        <p:spPr bwMode="auto">
          <a:xfrm flipV="1">
            <a:off x="5576888" y="3614738"/>
            <a:ext cx="704850" cy="347662"/>
          </a:xfrm>
          <a:prstGeom prst="line">
            <a:avLst/>
          </a:prstGeom>
          <a:noFill/>
          <a:ln w="10160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601" name="Text Box 17"/>
          <p:cNvSpPr txBox="1">
            <a:spLocks noChangeArrowheads="1"/>
          </p:cNvSpPr>
          <p:nvPr/>
        </p:nvSpPr>
        <p:spPr bwMode="auto">
          <a:xfrm>
            <a:off x="5791200" y="3886200"/>
            <a:ext cx="1403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C3300"/>
                </a:solidFill>
              </a:rPr>
              <a:t>1511.26 BC</a:t>
            </a:r>
          </a:p>
        </p:txBody>
      </p:sp>
      <p:sp>
        <p:nvSpPr>
          <p:cNvPr id="67602" name="Text Box 18"/>
          <p:cNvSpPr txBox="1">
            <a:spLocks noChangeArrowheads="1"/>
          </p:cNvSpPr>
          <p:nvPr/>
        </p:nvSpPr>
        <p:spPr bwMode="auto">
          <a:xfrm>
            <a:off x="6324600" y="3505200"/>
            <a:ext cx="1403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C3300"/>
                </a:solidFill>
              </a:rPr>
              <a:t>1544.76 BC</a:t>
            </a:r>
          </a:p>
        </p:txBody>
      </p:sp>
      <p:pic>
        <p:nvPicPr>
          <p:cNvPr id="67603" name="Picture 19" descr="PyramidGalleryJunctur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113" y="460375"/>
            <a:ext cx="3198813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9933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604" name="Text Box 20"/>
          <p:cNvSpPr txBox="1">
            <a:spLocks noChangeArrowheads="1"/>
          </p:cNvSpPr>
          <p:nvPr/>
        </p:nvSpPr>
        <p:spPr bwMode="auto">
          <a:xfrm>
            <a:off x="3098800" y="5772150"/>
            <a:ext cx="4876800" cy="884238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/>
              <a:t>Exodus 1615    −    70    =    1545</a:t>
            </a:r>
          </a:p>
          <a:p>
            <a:r>
              <a:rPr lang="en-US" sz="2400"/>
              <a:t>Joshua </a:t>
            </a:r>
            <a:r>
              <a:rPr lang="en-US" sz="2800"/>
              <a:t>    </a:t>
            </a:r>
            <a:r>
              <a:rPr lang="en-US" sz="2400"/>
              <a:t>40    +    70    =      110</a:t>
            </a:r>
          </a:p>
        </p:txBody>
      </p:sp>
      <p:sp>
        <p:nvSpPr>
          <p:cNvPr id="67605" name="Text Box 21"/>
          <p:cNvSpPr txBox="1">
            <a:spLocks noChangeArrowheads="1"/>
          </p:cNvSpPr>
          <p:nvPr/>
        </p:nvSpPr>
        <p:spPr bwMode="auto">
          <a:xfrm>
            <a:off x="1417638" y="1508125"/>
            <a:ext cx="860425" cy="495300"/>
          </a:xfrm>
          <a:prstGeom prst="rect">
            <a:avLst/>
          </a:prstGeom>
          <a:solidFill>
            <a:srgbClr val="FFFF99"/>
          </a:solidFill>
          <a:ln w="38100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b="1">
                <a:latin typeface="Goudy Old Style" pitchFamily="18" charset="0"/>
              </a:rPr>
              <a:t>Jesus</a:t>
            </a:r>
          </a:p>
        </p:txBody>
      </p:sp>
      <p:sp>
        <p:nvSpPr>
          <p:cNvPr id="67606" name="Text Box 22"/>
          <p:cNvSpPr txBox="1">
            <a:spLocks noChangeArrowheads="1"/>
          </p:cNvSpPr>
          <p:nvPr/>
        </p:nvSpPr>
        <p:spPr bwMode="auto">
          <a:xfrm>
            <a:off x="5029200" y="3063875"/>
            <a:ext cx="1046163" cy="495300"/>
          </a:xfrm>
          <a:prstGeom prst="rect">
            <a:avLst/>
          </a:prstGeom>
          <a:solidFill>
            <a:srgbClr val="FFFF99"/>
          </a:solidFill>
          <a:ln w="38100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latin typeface="Goudy Old Style" pitchFamily="18" charset="0"/>
              </a:rPr>
              <a:t>Joshua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7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7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7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7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7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7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7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67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00" grpId="0" animBg="1"/>
      <p:bldP spid="67601" grpId="0"/>
      <p:bldP spid="67602" grpId="0"/>
      <p:bldP spid="67604" grpId="0" animBg="1"/>
      <p:bldP spid="67605" grpId="0" animBg="1"/>
      <p:bldP spid="6760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Line 3"/>
          <p:cNvSpPr>
            <a:spLocks noChangeShapeType="1"/>
          </p:cNvSpPr>
          <p:nvPr/>
        </p:nvSpPr>
        <p:spPr bwMode="auto">
          <a:xfrm>
            <a:off x="4167188" y="3286125"/>
            <a:ext cx="1752600" cy="866775"/>
          </a:xfrm>
          <a:prstGeom prst="line">
            <a:avLst/>
          </a:prstGeom>
          <a:noFill/>
          <a:ln w="53975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9636" name="Line 4"/>
          <p:cNvSpPr>
            <a:spLocks noChangeShapeType="1"/>
          </p:cNvSpPr>
          <p:nvPr/>
        </p:nvSpPr>
        <p:spPr bwMode="auto">
          <a:xfrm flipH="1">
            <a:off x="2435225" y="4154488"/>
            <a:ext cx="3448050" cy="1708150"/>
          </a:xfrm>
          <a:prstGeom prst="line">
            <a:avLst/>
          </a:prstGeom>
          <a:noFill/>
          <a:ln w="53975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9637" name="Oval 5"/>
          <p:cNvSpPr>
            <a:spLocks noChangeArrowheads="1"/>
          </p:cNvSpPr>
          <p:nvPr/>
        </p:nvSpPr>
        <p:spPr bwMode="auto">
          <a:xfrm>
            <a:off x="685800" y="5334000"/>
            <a:ext cx="2057400" cy="1143000"/>
          </a:xfrm>
          <a:prstGeom prst="ellipse">
            <a:avLst/>
          </a:prstGeom>
          <a:noFill/>
          <a:ln w="25400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5" name="Line 6"/>
          <p:cNvSpPr>
            <a:spLocks noChangeShapeType="1"/>
          </p:cNvSpPr>
          <p:nvPr/>
        </p:nvSpPr>
        <p:spPr bwMode="auto">
          <a:xfrm>
            <a:off x="4152900" y="3076575"/>
            <a:ext cx="0" cy="381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0726" name="Picture 14" descr="GPchart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1511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9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 animBg="1"/>
      <p:bldP spid="69636" grpId="0" animBg="1"/>
      <p:bldP spid="6963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9" name="Picture 9" descr="Pit1"/>
          <p:cNvPicPr>
            <a:picLocks noGrp="1" noChangeAspect="1" noChangeArrowheads="1"/>
          </p:cNvPicPr>
          <p:nvPr>
            <p:ph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75" y="1981200"/>
            <a:ext cx="9140825" cy="28781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691" name="Oval 11"/>
          <p:cNvSpPr>
            <a:spLocks noChangeArrowheads="1"/>
          </p:cNvSpPr>
          <p:nvPr/>
        </p:nvSpPr>
        <p:spPr bwMode="auto">
          <a:xfrm>
            <a:off x="6303963" y="3028950"/>
            <a:ext cx="990600" cy="685800"/>
          </a:xfrm>
          <a:prstGeom prst="ellips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4419600" y="5457825"/>
            <a:ext cx="1557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/>
              <a:t>A.D. 1524</a:t>
            </a:r>
          </a:p>
        </p:txBody>
      </p:sp>
      <p:sp>
        <p:nvSpPr>
          <p:cNvPr id="20488" name="Line 8"/>
          <p:cNvSpPr>
            <a:spLocks noChangeShapeType="1"/>
          </p:cNvSpPr>
          <p:nvPr/>
        </p:nvSpPr>
        <p:spPr bwMode="auto">
          <a:xfrm flipH="1">
            <a:off x="2168525" y="598488"/>
            <a:ext cx="7027863" cy="3468687"/>
          </a:xfrm>
          <a:prstGeom prst="line">
            <a:avLst/>
          </a:prstGeom>
          <a:noFill/>
          <a:ln w="2006600">
            <a:solidFill>
              <a:srgbClr val="FFFF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 flipH="1">
            <a:off x="79375" y="4114800"/>
            <a:ext cx="2511425" cy="0"/>
          </a:xfrm>
          <a:prstGeom prst="line">
            <a:avLst/>
          </a:prstGeom>
          <a:noFill/>
          <a:ln w="1498600">
            <a:solidFill>
              <a:srgbClr val="FFFF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0491" name="Picture 11" descr="Pit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436563"/>
            <a:ext cx="9140825" cy="597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2" name="Text Box 12"/>
          <p:cNvSpPr txBox="1">
            <a:spLocks noChangeArrowheads="1"/>
          </p:cNvSpPr>
          <p:nvPr/>
        </p:nvSpPr>
        <p:spPr bwMode="auto">
          <a:xfrm rot="-1572057">
            <a:off x="4953000" y="2209800"/>
            <a:ext cx="3200400" cy="366713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3034.501</a:t>
            </a:r>
            <a:r>
              <a:rPr lang="en-US"/>
              <a:t> </a:t>
            </a:r>
            <a:r>
              <a:rPr lang="en-US" sz="1400"/>
              <a:t>point of intersection</a:t>
            </a:r>
          </a:p>
        </p:txBody>
      </p:sp>
      <p:sp>
        <p:nvSpPr>
          <p:cNvPr id="20493" name="Line 13"/>
          <p:cNvSpPr>
            <a:spLocks noChangeShapeType="1"/>
          </p:cNvSpPr>
          <p:nvPr/>
        </p:nvSpPr>
        <p:spPr bwMode="auto">
          <a:xfrm flipV="1">
            <a:off x="7624763" y="1238250"/>
            <a:ext cx="1371600" cy="673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9" name="Line 19"/>
          <p:cNvSpPr>
            <a:spLocks noChangeShapeType="1"/>
          </p:cNvSpPr>
          <p:nvPr/>
        </p:nvSpPr>
        <p:spPr bwMode="auto">
          <a:xfrm>
            <a:off x="1824038" y="3362325"/>
            <a:ext cx="4000500" cy="7938"/>
          </a:xfrm>
          <a:prstGeom prst="line">
            <a:avLst/>
          </a:prstGeom>
          <a:noFill/>
          <a:ln w="50800">
            <a:solidFill>
              <a:srgbClr val="FFFF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8" name="Line 18"/>
          <p:cNvSpPr>
            <a:spLocks noChangeShapeType="1"/>
          </p:cNvSpPr>
          <p:nvPr/>
        </p:nvSpPr>
        <p:spPr bwMode="auto">
          <a:xfrm>
            <a:off x="1828800" y="3362325"/>
            <a:ext cx="4021138" cy="9525"/>
          </a:xfrm>
          <a:prstGeom prst="line">
            <a:avLst/>
          </a:prstGeom>
          <a:noFill/>
          <a:ln w="349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7" name="Line 17"/>
          <p:cNvSpPr>
            <a:spLocks noChangeShapeType="1"/>
          </p:cNvSpPr>
          <p:nvPr/>
        </p:nvSpPr>
        <p:spPr bwMode="auto">
          <a:xfrm flipV="1">
            <a:off x="3762375" y="3148013"/>
            <a:ext cx="1357313" cy="66833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00" name="Line 20"/>
          <p:cNvSpPr>
            <a:spLocks noChangeShapeType="1"/>
          </p:cNvSpPr>
          <p:nvPr/>
        </p:nvSpPr>
        <p:spPr bwMode="auto">
          <a:xfrm rot="-1536554">
            <a:off x="5791200" y="2514600"/>
            <a:ext cx="2743200" cy="0"/>
          </a:xfrm>
          <a:prstGeom prst="line">
            <a:avLst/>
          </a:prstGeom>
          <a:noFill/>
          <a:ln w="317500">
            <a:solidFill>
              <a:srgbClr val="FFFF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0501" name="Picture 21" descr="Gutenberg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950" y="4283075"/>
            <a:ext cx="2741613" cy="206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0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0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2003-28-a-large_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Solar%20Syst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" t="2084"/>
          <a:stretch>
            <a:fillRect/>
          </a:stretch>
        </p:blipFill>
        <p:spPr bwMode="auto">
          <a:xfrm>
            <a:off x="280988" y="3865563"/>
            <a:ext cx="8915400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Pit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9140825" cy="287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5" name="Picture 9" descr="Pi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0825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2133600" y="2895600"/>
            <a:ext cx="889000" cy="482600"/>
          </a:xfrm>
          <a:prstGeom prst="rect">
            <a:avLst/>
          </a:prstGeom>
          <a:solidFill>
            <a:schemeClr val="bg1"/>
          </a:solidFill>
          <a:ln w="25400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CC3300"/>
                </a:solidFill>
              </a:rPr>
              <a:t>1914</a:t>
            </a:r>
          </a:p>
        </p:txBody>
      </p:sp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2133600" y="2362200"/>
            <a:ext cx="889000" cy="482600"/>
          </a:xfrm>
          <a:prstGeom prst="rect">
            <a:avLst/>
          </a:prstGeom>
          <a:solidFill>
            <a:schemeClr val="bg1"/>
          </a:solidFill>
          <a:ln w="25400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CC3300"/>
                </a:solidFill>
              </a:rPr>
              <a:t>1874</a:t>
            </a:r>
          </a:p>
        </p:txBody>
      </p:sp>
      <p:grpSp>
        <p:nvGrpSpPr>
          <p:cNvPr id="19471" name="Group 15"/>
          <p:cNvGrpSpPr>
            <a:grpSpLocks/>
          </p:cNvGrpSpPr>
          <p:nvPr/>
        </p:nvGrpSpPr>
        <p:grpSpPr bwMode="auto">
          <a:xfrm>
            <a:off x="428625" y="5195888"/>
            <a:ext cx="4710113" cy="228600"/>
            <a:chOff x="264" y="1062"/>
            <a:chExt cx="2967" cy="144"/>
          </a:xfrm>
        </p:grpSpPr>
        <p:sp>
          <p:nvSpPr>
            <p:cNvPr id="19468" name="Line 12"/>
            <p:cNvSpPr>
              <a:spLocks noChangeShapeType="1"/>
            </p:cNvSpPr>
            <p:nvPr/>
          </p:nvSpPr>
          <p:spPr bwMode="auto">
            <a:xfrm flipH="1">
              <a:off x="2250" y="1068"/>
              <a:ext cx="981" cy="3"/>
            </a:xfrm>
            <a:prstGeom prst="line">
              <a:avLst/>
            </a:prstGeom>
            <a:noFill/>
            <a:ln w="5080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9" name="Line 13"/>
            <p:cNvSpPr>
              <a:spLocks noChangeShapeType="1"/>
            </p:cNvSpPr>
            <p:nvPr/>
          </p:nvSpPr>
          <p:spPr bwMode="auto">
            <a:xfrm>
              <a:off x="2265" y="1062"/>
              <a:ext cx="0" cy="144"/>
            </a:xfrm>
            <a:prstGeom prst="line">
              <a:avLst/>
            </a:prstGeom>
            <a:noFill/>
            <a:ln w="5080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0" name="Line 14"/>
            <p:cNvSpPr>
              <a:spLocks noChangeShapeType="1"/>
            </p:cNvSpPr>
            <p:nvPr/>
          </p:nvSpPr>
          <p:spPr bwMode="auto">
            <a:xfrm flipH="1">
              <a:off x="264" y="1170"/>
              <a:ext cx="1992" cy="3"/>
            </a:xfrm>
            <a:prstGeom prst="line">
              <a:avLst/>
            </a:prstGeom>
            <a:noFill/>
            <a:ln w="1206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472" name="Text Box 16"/>
          <p:cNvSpPr txBox="1">
            <a:spLocks noChangeArrowheads="1"/>
          </p:cNvSpPr>
          <p:nvPr/>
        </p:nvSpPr>
        <p:spPr bwMode="auto">
          <a:xfrm>
            <a:off x="2133600" y="5562600"/>
            <a:ext cx="1143000" cy="482600"/>
          </a:xfrm>
          <a:prstGeom prst="rect">
            <a:avLst/>
          </a:prstGeom>
          <a:noFill/>
          <a:ln w="2540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CC3300"/>
                </a:solidFill>
              </a:rPr>
              <a:t>1000 "</a:t>
            </a:r>
          </a:p>
        </p:txBody>
      </p:sp>
      <p:grpSp>
        <p:nvGrpSpPr>
          <p:cNvPr id="19480" name="Group 24"/>
          <p:cNvGrpSpPr>
            <a:grpSpLocks/>
          </p:cNvGrpSpPr>
          <p:nvPr/>
        </p:nvGrpSpPr>
        <p:grpSpPr bwMode="auto">
          <a:xfrm>
            <a:off x="109538" y="2263775"/>
            <a:ext cx="2967037" cy="228600"/>
            <a:chOff x="63" y="3393"/>
            <a:chExt cx="1869" cy="144"/>
          </a:xfrm>
        </p:grpSpPr>
        <p:sp>
          <p:nvSpPr>
            <p:cNvPr id="19477" name="Line 21"/>
            <p:cNvSpPr>
              <a:spLocks noChangeShapeType="1"/>
            </p:cNvSpPr>
            <p:nvPr/>
          </p:nvSpPr>
          <p:spPr bwMode="auto">
            <a:xfrm flipH="1">
              <a:off x="882" y="3402"/>
              <a:ext cx="1050" cy="0"/>
            </a:xfrm>
            <a:prstGeom prst="line">
              <a:avLst/>
            </a:prstGeom>
            <a:noFill/>
            <a:ln w="5080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8" name="Line 22"/>
            <p:cNvSpPr>
              <a:spLocks noChangeShapeType="1"/>
            </p:cNvSpPr>
            <p:nvPr/>
          </p:nvSpPr>
          <p:spPr bwMode="auto">
            <a:xfrm>
              <a:off x="894" y="3393"/>
              <a:ext cx="0" cy="144"/>
            </a:xfrm>
            <a:prstGeom prst="line">
              <a:avLst/>
            </a:prstGeom>
            <a:noFill/>
            <a:ln w="5080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9" name="Line 23"/>
            <p:cNvSpPr>
              <a:spLocks noChangeShapeType="1"/>
            </p:cNvSpPr>
            <p:nvPr/>
          </p:nvSpPr>
          <p:spPr bwMode="auto">
            <a:xfrm flipH="1">
              <a:off x="63" y="3498"/>
              <a:ext cx="828" cy="0"/>
            </a:xfrm>
            <a:prstGeom prst="line">
              <a:avLst/>
            </a:prstGeom>
            <a:noFill/>
            <a:ln w="12700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486" name="Line 30"/>
          <p:cNvSpPr>
            <a:spLocks noChangeShapeType="1"/>
          </p:cNvSpPr>
          <p:nvPr/>
        </p:nvSpPr>
        <p:spPr bwMode="auto">
          <a:xfrm flipH="1">
            <a:off x="3071813" y="2276475"/>
            <a:ext cx="1781175" cy="4763"/>
          </a:xfrm>
          <a:prstGeom prst="line">
            <a:avLst/>
          </a:prstGeom>
          <a:noFill/>
          <a:ln w="50800">
            <a:solidFill>
              <a:srgbClr val="FF99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9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3000"/>
                                        <p:tgtEl>
                                          <p:spTgt spid="19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9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3000"/>
                                        <p:tgtEl>
                                          <p:spTgt spid="19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6" grpId="0" animBg="1"/>
      <p:bldP spid="19467" grpId="0" animBg="1"/>
      <p:bldP spid="19472" grpId="0" animBg="1"/>
      <p:bldP spid="1948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GP Chart - BW1 - Retouched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92" y="2506"/>
            <a:ext cx="9140825" cy="642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2" name="Picture 2" descr="GP Chart - BW1 - Retouched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42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6" name="Oval 6"/>
          <p:cNvSpPr>
            <a:spLocks noChangeArrowheads="1"/>
          </p:cNvSpPr>
          <p:nvPr/>
        </p:nvSpPr>
        <p:spPr bwMode="auto">
          <a:xfrm>
            <a:off x="3943350" y="3157538"/>
            <a:ext cx="328613" cy="228600"/>
          </a:xfrm>
          <a:prstGeom prst="ellipse">
            <a:avLst/>
          </a:prstGeom>
          <a:noFill/>
          <a:ln w="254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6807" name="Picture 7" descr="GalleryJunctur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488" y="2582863"/>
            <a:ext cx="4570412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EC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23" name="AutoShape 23"/>
          <p:cNvSpPr>
            <a:spLocks noChangeArrowheads="1"/>
          </p:cNvSpPr>
          <p:nvPr/>
        </p:nvSpPr>
        <p:spPr bwMode="auto">
          <a:xfrm>
            <a:off x="4876800" y="3671888"/>
            <a:ext cx="1371600" cy="685800"/>
          </a:xfrm>
          <a:prstGeom prst="wedgeRectCallout">
            <a:avLst>
              <a:gd name="adj1" fmla="val 116319"/>
              <a:gd name="adj2" fmla="val -15972"/>
            </a:avLst>
          </a:prstGeom>
          <a:solidFill>
            <a:srgbClr val="FFFF99"/>
          </a:solidFill>
          <a:ln w="25400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2400" b="1">
                <a:latin typeface="Goudy Old Style" pitchFamily="18" charset="0"/>
              </a:rPr>
              <a:t>33 AD</a:t>
            </a:r>
          </a:p>
          <a:p>
            <a:pPr algn="ctr"/>
            <a:r>
              <a:rPr lang="en-US" b="1">
                <a:latin typeface="Goudy Old Style" pitchFamily="18" charset="0"/>
              </a:rPr>
              <a:t>(32.25)</a:t>
            </a:r>
          </a:p>
        </p:txBody>
      </p:sp>
      <p:sp>
        <p:nvSpPr>
          <p:cNvPr id="76824" name="AutoShape 24"/>
          <p:cNvSpPr>
            <a:spLocks noChangeArrowheads="1"/>
          </p:cNvSpPr>
          <p:nvPr/>
        </p:nvSpPr>
        <p:spPr bwMode="auto">
          <a:xfrm>
            <a:off x="7862888" y="5124450"/>
            <a:ext cx="1066800" cy="685800"/>
          </a:xfrm>
          <a:prstGeom prst="wedgeRectCallout">
            <a:avLst>
              <a:gd name="adj1" fmla="val 14287"/>
              <a:gd name="adj2" fmla="val -130324"/>
            </a:avLst>
          </a:prstGeom>
          <a:solidFill>
            <a:srgbClr val="FFFF99"/>
          </a:solidFill>
          <a:ln w="25400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2400" b="1">
                <a:latin typeface="Goudy Old Style" pitchFamily="18" charset="0"/>
              </a:rPr>
              <a:t>2 BC</a:t>
            </a:r>
          </a:p>
          <a:p>
            <a:pPr algn="ctr"/>
            <a:r>
              <a:rPr lang="en-US" b="1">
                <a:latin typeface="Goudy Old Style" pitchFamily="18" charset="0"/>
              </a:rPr>
              <a:t>1.25</a:t>
            </a:r>
          </a:p>
        </p:txBody>
      </p:sp>
      <p:grpSp>
        <p:nvGrpSpPr>
          <p:cNvPr id="76828" name="Group 28"/>
          <p:cNvGrpSpPr>
            <a:grpSpLocks/>
          </p:cNvGrpSpPr>
          <p:nvPr/>
        </p:nvGrpSpPr>
        <p:grpSpPr bwMode="auto">
          <a:xfrm>
            <a:off x="2057400" y="2233613"/>
            <a:ext cx="2052638" cy="1038225"/>
            <a:chOff x="1296" y="1407"/>
            <a:chExt cx="1293" cy="654"/>
          </a:xfrm>
        </p:grpSpPr>
        <p:sp>
          <p:nvSpPr>
            <p:cNvPr id="76825" name="Line 25"/>
            <p:cNvSpPr>
              <a:spLocks noChangeShapeType="1"/>
            </p:cNvSpPr>
            <p:nvPr/>
          </p:nvSpPr>
          <p:spPr bwMode="auto">
            <a:xfrm flipH="1" flipV="1">
              <a:off x="1386" y="2058"/>
              <a:ext cx="1203" cy="3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26" name="Line 26"/>
            <p:cNvSpPr>
              <a:spLocks noChangeShapeType="1"/>
            </p:cNvSpPr>
            <p:nvPr/>
          </p:nvSpPr>
          <p:spPr bwMode="auto">
            <a:xfrm flipH="1" flipV="1">
              <a:off x="1296" y="1407"/>
              <a:ext cx="1284" cy="645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76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8" name="Picture 10" descr="P50x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0825" cy="612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79" name="Line 11"/>
          <p:cNvSpPr>
            <a:spLocks noChangeShapeType="1"/>
          </p:cNvSpPr>
          <p:nvPr/>
        </p:nvSpPr>
        <p:spPr bwMode="auto">
          <a:xfrm>
            <a:off x="7096125" y="1533525"/>
            <a:ext cx="357188" cy="161925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0" name="Line 12"/>
          <p:cNvSpPr>
            <a:spLocks noChangeShapeType="1"/>
          </p:cNvSpPr>
          <p:nvPr/>
        </p:nvSpPr>
        <p:spPr bwMode="auto">
          <a:xfrm>
            <a:off x="7105650" y="1876425"/>
            <a:ext cx="338138" cy="138113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1" name="Line 13"/>
          <p:cNvSpPr>
            <a:spLocks noChangeShapeType="1"/>
          </p:cNvSpPr>
          <p:nvPr/>
        </p:nvSpPr>
        <p:spPr bwMode="auto">
          <a:xfrm>
            <a:off x="7439025" y="1671638"/>
            <a:ext cx="4763" cy="352425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2" name="Line 14"/>
          <p:cNvSpPr>
            <a:spLocks noChangeShapeType="1"/>
          </p:cNvSpPr>
          <p:nvPr/>
        </p:nvSpPr>
        <p:spPr bwMode="auto">
          <a:xfrm>
            <a:off x="7100888" y="1519238"/>
            <a:ext cx="0" cy="371475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9" name="Picture 9" descr="StepGaller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914400"/>
            <a:ext cx="9140825" cy="497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30" name="Text Box 10"/>
          <p:cNvSpPr txBox="1">
            <a:spLocks noChangeArrowheads="1"/>
          </p:cNvSpPr>
          <p:nvPr/>
        </p:nvSpPr>
        <p:spPr bwMode="auto">
          <a:xfrm>
            <a:off x="4670425" y="4945063"/>
            <a:ext cx="16541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81931" name="Text Box 11"/>
          <p:cNvSpPr txBox="1">
            <a:spLocks noChangeArrowheads="1"/>
          </p:cNvSpPr>
          <p:nvPr/>
        </p:nvSpPr>
        <p:spPr bwMode="auto">
          <a:xfrm>
            <a:off x="4632325" y="4684713"/>
            <a:ext cx="17684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81936" name="Group 16"/>
          <p:cNvGrpSpPr>
            <a:grpSpLocks/>
          </p:cNvGrpSpPr>
          <p:nvPr/>
        </p:nvGrpSpPr>
        <p:grpSpPr bwMode="auto">
          <a:xfrm>
            <a:off x="2460625" y="5002213"/>
            <a:ext cx="3921125" cy="847725"/>
            <a:chOff x="1539" y="3147"/>
            <a:chExt cx="2610" cy="546"/>
          </a:xfrm>
        </p:grpSpPr>
        <p:sp>
          <p:nvSpPr>
            <p:cNvPr id="81932" name="Text Box 12"/>
            <p:cNvSpPr txBox="1">
              <a:spLocks noChangeArrowheads="1"/>
            </p:cNvSpPr>
            <p:nvPr/>
          </p:nvSpPr>
          <p:spPr bwMode="auto">
            <a:xfrm>
              <a:off x="2949" y="3147"/>
              <a:ext cx="1200" cy="546"/>
            </a:xfrm>
            <a:prstGeom prst="rect">
              <a:avLst/>
            </a:prstGeom>
            <a:solidFill>
              <a:srgbClr val="FFFF99"/>
            </a:solidFill>
            <a:ln w="2540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2400"/>
                <a:t>1845.85 = </a:t>
              </a:r>
              <a:r>
                <a:rPr lang="en-US" sz="2400" b="1"/>
                <a:t>1846</a:t>
              </a:r>
              <a:r>
                <a:rPr lang="en-US" sz="2400"/>
                <a:t> AD</a:t>
              </a:r>
            </a:p>
          </p:txBody>
        </p:sp>
        <p:sp>
          <p:nvSpPr>
            <p:cNvPr id="81933" name="Line 13"/>
            <p:cNvSpPr>
              <a:spLocks noChangeShapeType="1"/>
            </p:cNvSpPr>
            <p:nvPr/>
          </p:nvSpPr>
          <p:spPr bwMode="auto">
            <a:xfrm flipV="1">
              <a:off x="1539" y="3255"/>
              <a:ext cx="1407" cy="9"/>
            </a:xfrm>
            <a:prstGeom prst="line">
              <a:avLst/>
            </a:prstGeom>
            <a:noFill/>
            <a:ln w="25400">
              <a:solidFill>
                <a:srgbClr val="80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1937" name="Group 17"/>
          <p:cNvGrpSpPr>
            <a:grpSpLocks/>
          </p:cNvGrpSpPr>
          <p:nvPr/>
        </p:nvGrpSpPr>
        <p:grpSpPr bwMode="auto">
          <a:xfrm>
            <a:off x="476250" y="4148138"/>
            <a:ext cx="4208463" cy="847725"/>
            <a:chOff x="300" y="2613"/>
            <a:chExt cx="2651" cy="534"/>
          </a:xfrm>
        </p:grpSpPr>
        <p:sp>
          <p:nvSpPr>
            <p:cNvPr id="81934" name="Text Box 14"/>
            <p:cNvSpPr txBox="1">
              <a:spLocks noChangeArrowheads="1"/>
            </p:cNvSpPr>
            <p:nvPr/>
          </p:nvSpPr>
          <p:spPr bwMode="auto">
            <a:xfrm>
              <a:off x="1959" y="2613"/>
              <a:ext cx="992" cy="534"/>
            </a:xfrm>
            <a:prstGeom prst="rect">
              <a:avLst/>
            </a:prstGeom>
            <a:solidFill>
              <a:srgbClr val="FFFF99"/>
            </a:solidFill>
            <a:ln w="2540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/>
                <a:t>1913.85 =</a:t>
              </a:r>
            </a:p>
            <a:p>
              <a:r>
                <a:rPr lang="en-US" sz="2400" b="1"/>
                <a:t>1914</a:t>
              </a:r>
              <a:r>
                <a:rPr lang="en-US" sz="2400"/>
                <a:t> AD</a:t>
              </a:r>
            </a:p>
          </p:txBody>
        </p:sp>
        <p:sp>
          <p:nvSpPr>
            <p:cNvPr id="81935" name="Line 15"/>
            <p:cNvSpPr>
              <a:spLocks noChangeShapeType="1"/>
            </p:cNvSpPr>
            <p:nvPr/>
          </p:nvSpPr>
          <p:spPr bwMode="auto">
            <a:xfrm flipV="1">
              <a:off x="300" y="2649"/>
              <a:ext cx="1650" cy="3"/>
            </a:xfrm>
            <a:prstGeom prst="line">
              <a:avLst/>
            </a:prstGeom>
            <a:noFill/>
            <a:ln w="25400">
              <a:solidFill>
                <a:srgbClr val="80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1939" name="Line 19"/>
          <p:cNvSpPr>
            <a:spLocks noChangeShapeType="1"/>
          </p:cNvSpPr>
          <p:nvPr/>
        </p:nvSpPr>
        <p:spPr bwMode="auto">
          <a:xfrm flipH="1">
            <a:off x="2330450" y="1185863"/>
            <a:ext cx="4763" cy="123825"/>
          </a:xfrm>
          <a:prstGeom prst="line">
            <a:avLst/>
          </a:prstGeom>
          <a:noFill/>
          <a:ln w="254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41" name="Line 21"/>
          <p:cNvSpPr>
            <a:spLocks noChangeShapeType="1"/>
          </p:cNvSpPr>
          <p:nvPr/>
        </p:nvSpPr>
        <p:spPr bwMode="auto">
          <a:xfrm flipH="1">
            <a:off x="2432050" y="1247775"/>
            <a:ext cx="4763" cy="123825"/>
          </a:xfrm>
          <a:prstGeom prst="line">
            <a:avLst/>
          </a:prstGeom>
          <a:noFill/>
          <a:ln w="254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42" name="Line 22"/>
          <p:cNvSpPr>
            <a:spLocks noChangeShapeType="1"/>
          </p:cNvSpPr>
          <p:nvPr/>
        </p:nvSpPr>
        <p:spPr bwMode="auto">
          <a:xfrm>
            <a:off x="2330450" y="1193800"/>
            <a:ext cx="103188" cy="49213"/>
          </a:xfrm>
          <a:prstGeom prst="line">
            <a:avLst/>
          </a:prstGeom>
          <a:noFill/>
          <a:ln w="254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43" name="Line 23"/>
          <p:cNvSpPr>
            <a:spLocks noChangeShapeType="1"/>
          </p:cNvSpPr>
          <p:nvPr/>
        </p:nvSpPr>
        <p:spPr bwMode="auto">
          <a:xfrm>
            <a:off x="2330450" y="1312863"/>
            <a:ext cx="103188" cy="49212"/>
          </a:xfrm>
          <a:prstGeom prst="line">
            <a:avLst/>
          </a:prstGeom>
          <a:noFill/>
          <a:ln w="254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Picture 4" descr="P7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0825" cy="542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P50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0825" cy="612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3" name="Line 3"/>
          <p:cNvSpPr>
            <a:spLocks noChangeShapeType="1"/>
          </p:cNvSpPr>
          <p:nvPr/>
        </p:nvSpPr>
        <p:spPr bwMode="auto">
          <a:xfrm>
            <a:off x="7096125" y="1533525"/>
            <a:ext cx="357188" cy="161925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64" name="Line 4"/>
          <p:cNvSpPr>
            <a:spLocks noChangeShapeType="1"/>
          </p:cNvSpPr>
          <p:nvPr/>
        </p:nvSpPr>
        <p:spPr bwMode="auto">
          <a:xfrm>
            <a:off x="7105650" y="1876425"/>
            <a:ext cx="338138" cy="138113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65" name="Line 5"/>
          <p:cNvSpPr>
            <a:spLocks noChangeShapeType="1"/>
          </p:cNvSpPr>
          <p:nvPr/>
        </p:nvSpPr>
        <p:spPr bwMode="auto">
          <a:xfrm>
            <a:off x="7439025" y="1671638"/>
            <a:ext cx="4763" cy="352425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66" name="Line 6"/>
          <p:cNvSpPr>
            <a:spLocks noChangeShapeType="1"/>
          </p:cNvSpPr>
          <p:nvPr/>
        </p:nvSpPr>
        <p:spPr bwMode="auto">
          <a:xfrm>
            <a:off x="7100888" y="1519238"/>
            <a:ext cx="0" cy="371475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67" name="Line 7"/>
          <p:cNvSpPr>
            <a:spLocks noChangeShapeType="1"/>
          </p:cNvSpPr>
          <p:nvPr/>
        </p:nvSpPr>
        <p:spPr bwMode="auto">
          <a:xfrm flipV="1">
            <a:off x="7239000" y="1909763"/>
            <a:ext cx="4763" cy="3043237"/>
          </a:xfrm>
          <a:prstGeom prst="line">
            <a:avLst/>
          </a:prstGeom>
          <a:noFill/>
          <a:ln w="254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92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240" y="-868680"/>
            <a:ext cx="9601200" cy="7449245"/>
          </a:xfrm>
          <a:prstGeom prst="rect">
            <a:avLst/>
          </a:prstGeom>
        </p:spPr>
      </p:pic>
      <p:sp>
        <p:nvSpPr>
          <p:cNvPr id="75781" name="Line 5"/>
          <p:cNvSpPr>
            <a:spLocks noChangeShapeType="1"/>
          </p:cNvSpPr>
          <p:nvPr/>
        </p:nvSpPr>
        <p:spPr bwMode="auto">
          <a:xfrm flipV="1">
            <a:off x="4129088" y="2724150"/>
            <a:ext cx="4343400" cy="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82" name="Line 6"/>
          <p:cNvSpPr>
            <a:spLocks noChangeShapeType="1"/>
          </p:cNvSpPr>
          <p:nvPr/>
        </p:nvSpPr>
        <p:spPr bwMode="auto">
          <a:xfrm>
            <a:off x="8458200" y="2719387"/>
            <a:ext cx="0" cy="2528887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85" name="AutoShape 9"/>
          <p:cNvSpPr>
            <a:spLocks noChangeArrowheads="1"/>
          </p:cNvSpPr>
          <p:nvPr/>
        </p:nvSpPr>
        <p:spPr bwMode="auto">
          <a:xfrm>
            <a:off x="7539038" y="5486400"/>
            <a:ext cx="895350" cy="466725"/>
          </a:xfrm>
          <a:prstGeom prst="wedgeRectCallout">
            <a:avLst>
              <a:gd name="adj1" fmla="val 49468"/>
              <a:gd name="adj2" fmla="val -93537"/>
            </a:avLst>
          </a:prstGeom>
          <a:solidFill>
            <a:srgbClr val="FFFF99"/>
          </a:solidFill>
          <a:ln w="25400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2400" dirty="0"/>
              <a:t>1846</a:t>
            </a:r>
          </a:p>
        </p:txBody>
      </p:sp>
      <p:sp>
        <p:nvSpPr>
          <p:cNvPr id="75786" name="AutoShape 10"/>
          <p:cNvSpPr>
            <a:spLocks noChangeArrowheads="1"/>
          </p:cNvSpPr>
          <p:nvPr/>
        </p:nvSpPr>
        <p:spPr bwMode="auto">
          <a:xfrm>
            <a:off x="2990850" y="3371850"/>
            <a:ext cx="895350" cy="466725"/>
          </a:xfrm>
          <a:prstGeom prst="wedgeRectCallout">
            <a:avLst>
              <a:gd name="adj1" fmla="val 71810"/>
              <a:gd name="adj2" fmla="val -96597"/>
            </a:avLst>
          </a:prstGeom>
          <a:solidFill>
            <a:srgbClr val="FFFF99"/>
          </a:solidFill>
          <a:ln w="25400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2400"/>
              <a:t>1914</a:t>
            </a:r>
          </a:p>
        </p:txBody>
      </p:sp>
      <p:sp>
        <p:nvSpPr>
          <p:cNvPr id="75787" name="Line 11"/>
          <p:cNvSpPr>
            <a:spLocks noChangeShapeType="1"/>
          </p:cNvSpPr>
          <p:nvPr/>
        </p:nvSpPr>
        <p:spPr bwMode="auto">
          <a:xfrm flipH="1" flipV="1">
            <a:off x="6675120" y="-8573"/>
            <a:ext cx="4763" cy="4295775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89" name="AutoShape 13"/>
          <p:cNvSpPr>
            <a:spLocks noChangeArrowheads="1"/>
          </p:cNvSpPr>
          <p:nvPr/>
        </p:nvSpPr>
        <p:spPr bwMode="auto">
          <a:xfrm>
            <a:off x="5600700" y="4355782"/>
            <a:ext cx="895350" cy="466725"/>
          </a:xfrm>
          <a:prstGeom prst="wedgeRectCallout">
            <a:avLst>
              <a:gd name="adj1" fmla="val 66491"/>
              <a:gd name="adj2" fmla="val -40477"/>
            </a:avLst>
          </a:prstGeom>
          <a:solidFill>
            <a:srgbClr val="FFFF99"/>
          </a:solidFill>
          <a:ln w="25400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2400" dirty="0"/>
              <a:t>1874</a:t>
            </a:r>
          </a:p>
        </p:txBody>
      </p:sp>
      <p:sp>
        <p:nvSpPr>
          <p:cNvPr id="75790" name="Line 14"/>
          <p:cNvSpPr>
            <a:spLocks noChangeShapeType="1"/>
          </p:cNvSpPr>
          <p:nvPr/>
        </p:nvSpPr>
        <p:spPr bwMode="auto">
          <a:xfrm>
            <a:off x="4162424" y="3128963"/>
            <a:ext cx="2512695" cy="1260157"/>
          </a:xfrm>
          <a:prstGeom prst="line">
            <a:avLst/>
          </a:prstGeom>
          <a:noFill/>
          <a:ln w="4445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91" name="Text Box 15"/>
          <p:cNvSpPr txBox="1">
            <a:spLocks noChangeArrowheads="1"/>
          </p:cNvSpPr>
          <p:nvPr/>
        </p:nvSpPr>
        <p:spPr bwMode="auto">
          <a:xfrm rot="1516332">
            <a:off x="4548188" y="3462338"/>
            <a:ext cx="606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006600"/>
                </a:solidFill>
              </a:rPr>
              <a:t>40"</a:t>
            </a:r>
          </a:p>
        </p:txBody>
      </p:sp>
    </p:spTree>
    <p:extLst>
      <p:ext uri="{BB962C8B-B14F-4D97-AF65-F5344CB8AC3E}">
        <p14:creationId xmlns:p14="http://schemas.microsoft.com/office/powerpoint/2010/main" val="232438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5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5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000"/>
                                        <p:tgtEl>
                                          <p:spTgt spid="75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2000"/>
                                        <p:tgtEl>
                                          <p:spTgt spid="75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7" grpId="0" animBg="1"/>
      <p:bldP spid="75789" grpId="0" animBg="1"/>
      <p:bldP spid="75790" grpId="0" animBg="1"/>
      <p:bldP spid="7579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P50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0825" cy="612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1" name="Line 3"/>
          <p:cNvSpPr>
            <a:spLocks noChangeShapeType="1"/>
          </p:cNvSpPr>
          <p:nvPr/>
        </p:nvSpPr>
        <p:spPr bwMode="auto">
          <a:xfrm>
            <a:off x="7086600" y="1524000"/>
            <a:ext cx="357188" cy="161925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2" name="Line 4"/>
          <p:cNvSpPr>
            <a:spLocks noChangeShapeType="1"/>
          </p:cNvSpPr>
          <p:nvPr/>
        </p:nvSpPr>
        <p:spPr bwMode="auto">
          <a:xfrm>
            <a:off x="7105650" y="1876425"/>
            <a:ext cx="338138" cy="138113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3" name="Line 5"/>
          <p:cNvSpPr>
            <a:spLocks noChangeShapeType="1"/>
          </p:cNvSpPr>
          <p:nvPr/>
        </p:nvSpPr>
        <p:spPr bwMode="auto">
          <a:xfrm>
            <a:off x="7439025" y="1671638"/>
            <a:ext cx="4763" cy="352425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4" name="Line 6"/>
          <p:cNvSpPr>
            <a:spLocks noChangeShapeType="1"/>
          </p:cNvSpPr>
          <p:nvPr/>
        </p:nvSpPr>
        <p:spPr bwMode="auto">
          <a:xfrm>
            <a:off x="7100888" y="1519238"/>
            <a:ext cx="0" cy="371475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5" name="Line 7"/>
          <p:cNvSpPr>
            <a:spLocks noChangeShapeType="1"/>
          </p:cNvSpPr>
          <p:nvPr/>
        </p:nvSpPr>
        <p:spPr bwMode="auto">
          <a:xfrm flipV="1">
            <a:off x="7239000" y="1914525"/>
            <a:ext cx="4763" cy="3038475"/>
          </a:xfrm>
          <a:prstGeom prst="line">
            <a:avLst/>
          </a:prstGeom>
          <a:noFill/>
          <a:ln w="254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6" name="Line 8"/>
          <p:cNvSpPr>
            <a:spLocks noChangeShapeType="1"/>
          </p:cNvSpPr>
          <p:nvPr/>
        </p:nvSpPr>
        <p:spPr bwMode="auto">
          <a:xfrm flipH="1" flipV="1">
            <a:off x="4300538" y="4806950"/>
            <a:ext cx="2938462" cy="19050"/>
          </a:xfrm>
          <a:prstGeom prst="line">
            <a:avLst/>
          </a:prstGeom>
          <a:noFill/>
          <a:ln w="2540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7" name="Text Box 9"/>
          <p:cNvSpPr txBox="1">
            <a:spLocks noChangeArrowheads="1"/>
          </p:cNvSpPr>
          <p:nvPr/>
        </p:nvSpPr>
        <p:spPr bwMode="auto">
          <a:xfrm>
            <a:off x="7237413" y="3668713"/>
            <a:ext cx="793750" cy="422275"/>
          </a:xfrm>
          <a:prstGeom prst="rect">
            <a:avLst/>
          </a:prstGeom>
          <a:solidFill>
            <a:srgbClr val="FFFF99"/>
          </a:solidFill>
          <a:ln w="25400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305 "</a:t>
            </a:r>
          </a:p>
        </p:txBody>
      </p:sp>
      <p:sp>
        <p:nvSpPr>
          <p:cNvPr id="94218" name="Text Box 10"/>
          <p:cNvSpPr txBox="1">
            <a:spLocks noChangeArrowheads="1"/>
          </p:cNvSpPr>
          <p:nvPr/>
        </p:nvSpPr>
        <p:spPr bwMode="auto">
          <a:xfrm>
            <a:off x="6211888" y="4943475"/>
            <a:ext cx="793750" cy="422275"/>
          </a:xfrm>
          <a:prstGeom prst="rect">
            <a:avLst/>
          </a:prstGeom>
          <a:solidFill>
            <a:srgbClr val="FFFF99"/>
          </a:solidFill>
          <a:ln w="25400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305 "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94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4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6" grpId="0" animBg="1"/>
      <p:bldP spid="9421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6" name="Picture 4" descr="Screen Capture - 1874 d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0320338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717" name="Line 5"/>
          <p:cNvSpPr>
            <a:spLocks noChangeShapeType="1"/>
          </p:cNvSpPr>
          <p:nvPr/>
        </p:nvSpPr>
        <p:spPr bwMode="auto">
          <a:xfrm>
            <a:off x="6553200" y="762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18" name="Line 6"/>
          <p:cNvSpPr>
            <a:spLocks noChangeShapeType="1"/>
          </p:cNvSpPr>
          <p:nvPr/>
        </p:nvSpPr>
        <p:spPr bwMode="auto">
          <a:xfrm>
            <a:off x="6305550" y="804863"/>
            <a:ext cx="14288" cy="584835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19" name="Line 7"/>
          <p:cNvSpPr>
            <a:spLocks noChangeShapeType="1"/>
          </p:cNvSpPr>
          <p:nvPr/>
        </p:nvSpPr>
        <p:spPr bwMode="auto">
          <a:xfrm flipH="1">
            <a:off x="481013" y="6657975"/>
            <a:ext cx="5857875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15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115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8" grpId="0" animBg="1"/>
      <p:bldP spid="11571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GP Chart - BW1 - Retouche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7463" y="217488"/>
            <a:ext cx="9140826" cy="642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Line 3"/>
          <p:cNvSpPr>
            <a:spLocks noChangeShapeType="1"/>
          </p:cNvSpPr>
          <p:nvPr/>
        </p:nvSpPr>
        <p:spPr bwMode="auto">
          <a:xfrm flipH="1" flipV="1">
            <a:off x="1966913" y="2443163"/>
            <a:ext cx="2124075" cy="10699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3012" name="Text Box 6"/>
          <p:cNvSpPr txBox="1">
            <a:spLocks noChangeArrowheads="1"/>
          </p:cNvSpPr>
          <p:nvPr/>
        </p:nvSpPr>
        <p:spPr bwMode="auto">
          <a:xfrm rot="1608927">
            <a:off x="2089150" y="2755900"/>
            <a:ext cx="1198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1881.59"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990600" y="2443163"/>
            <a:ext cx="990600" cy="1081087"/>
            <a:chOff x="624" y="1539"/>
            <a:chExt cx="624" cy="681"/>
          </a:xfrm>
        </p:grpSpPr>
        <p:sp>
          <p:nvSpPr>
            <p:cNvPr id="43036" name="Line 5"/>
            <p:cNvSpPr>
              <a:spLocks noChangeShapeType="1"/>
            </p:cNvSpPr>
            <p:nvPr/>
          </p:nvSpPr>
          <p:spPr bwMode="auto">
            <a:xfrm flipH="1">
              <a:off x="1234" y="1539"/>
              <a:ext cx="2" cy="68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37" name="Text Box 7"/>
            <p:cNvSpPr txBox="1">
              <a:spLocks noChangeArrowheads="1"/>
            </p:cNvSpPr>
            <p:nvPr/>
          </p:nvSpPr>
          <p:spPr bwMode="auto">
            <a:xfrm>
              <a:off x="624" y="1728"/>
              <a:ext cx="6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833.76"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970088" y="3465513"/>
            <a:ext cx="2133600" cy="366712"/>
            <a:chOff x="1241" y="2183"/>
            <a:chExt cx="1344" cy="231"/>
          </a:xfrm>
        </p:grpSpPr>
        <p:sp>
          <p:nvSpPr>
            <p:cNvPr id="43034" name="Line 4"/>
            <p:cNvSpPr>
              <a:spLocks noChangeShapeType="1"/>
            </p:cNvSpPr>
            <p:nvPr/>
          </p:nvSpPr>
          <p:spPr bwMode="auto">
            <a:xfrm flipH="1">
              <a:off x="1241" y="2214"/>
              <a:ext cx="1344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35" name="Text Box 8"/>
            <p:cNvSpPr txBox="1">
              <a:spLocks noChangeArrowheads="1"/>
            </p:cNvSpPr>
            <p:nvPr/>
          </p:nvSpPr>
          <p:spPr bwMode="auto">
            <a:xfrm>
              <a:off x="1478" y="2183"/>
              <a:ext cx="68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1686.78"</a:t>
              </a:r>
            </a:p>
          </p:txBody>
        </p:sp>
      </p:grpSp>
      <p:sp>
        <p:nvSpPr>
          <p:cNvPr id="98313" name="Text Box 9"/>
          <p:cNvSpPr txBox="1">
            <a:spLocks noChangeArrowheads="1"/>
          </p:cNvSpPr>
          <p:nvPr/>
        </p:nvSpPr>
        <p:spPr bwMode="auto">
          <a:xfrm>
            <a:off x="614363" y="3614738"/>
            <a:ext cx="14478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      833.76</a:t>
            </a:r>
          </a:p>
          <a:p>
            <a:r>
              <a:rPr lang="en-US"/>
              <a:t> + </a:t>
            </a:r>
            <a:r>
              <a:rPr lang="en-US" u="sng"/>
              <a:t>1686.78</a:t>
            </a:r>
          </a:p>
          <a:p>
            <a:r>
              <a:rPr lang="en-US"/>
              <a:t> = </a:t>
            </a:r>
            <a:r>
              <a:rPr lang="en-US" b="1" u="sng">
                <a:solidFill>
                  <a:srgbClr val="CC3300"/>
                </a:solidFill>
              </a:rPr>
              <a:t>2520</a:t>
            </a:r>
            <a:r>
              <a:rPr lang="en-US"/>
              <a:t>.5+"</a:t>
            </a:r>
          </a:p>
        </p:txBody>
      </p:sp>
      <p:sp>
        <p:nvSpPr>
          <p:cNvPr id="43016" name="Text Box 13"/>
          <p:cNvSpPr txBox="1">
            <a:spLocks noChangeArrowheads="1"/>
          </p:cNvSpPr>
          <p:nvPr/>
        </p:nvSpPr>
        <p:spPr bwMode="auto">
          <a:xfrm>
            <a:off x="2514600" y="1905000"/>
            <a:ext cx="914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200"/>
          </a:p>
        </p:txBody>
      </p:sp>
      <p:sp>
        <p:nvSpPr>
          <p:cNvPr id="43017" name="Text Box 16"/>
          <p:cNvSpPr txBox="1">
            <a:spLocks noChangeArrowheads="1"/>
          </p:cNvSpPr>
          <p:nvPr/>
        </p:nvSpPr>
        <p:spPr bwMode="auto">
          <a:xfrm>
            <a:off x="4098925" y="2703513"/>
            <a:ext cx="8540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3018" name="Text Box 21"/>
          <p:cNvSpPr txBox="1">
            <a:spLocks noChangeArrowheads="1"/>
          </p:cNvSpPr>
          <p:nvPr/>
        </p:nvSpPr>
        <p:spPr bwMode="auto">
          <a:xfrm>
            <a:off x="6934200" y="3810000"/>
            <a:ext cx="53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200"/>
          </a:p>
        </p:txBody>
      </p:sp>
      <p:sp>
        <p:nvSpPr>
          <p:cNvPr id="43019" name="Text Box 12"/>
          <p:cNvSpPr txBox="1">
            <a:spLocks noChangeArrowheads="1"/>
          </p:cNvSpPr>
          <p:nvPr/>
        </p:nvSpPr>
        <p:spPr bwMode="auto">
          <a:xfrm>
            <a:off x="1757363" y="1681163"/>
            <a:ext cx="854075" cy="287337"/>
          </a:xfrm>
          <a:prstGeom prst="rect">
            <a:avLst/>
          </a:prstGeom>
          <a:solidFill>
            <a:srgbClr val="FFFF99"/>
          </a:solidFill>
          <a:ln w="12700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1914 AD</a:t>
            </a:r>
          </a:p>
        </p:txBody>
      </p: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309563" y="1919288"/>
            <a:ext cx="7464425" cy="4578350"/>
            <a:chOff x="195" y="1209"/>
            <a:chExt cx="4702" cy="2884"/>
          </a:xfrm>
        </p:grpSpPr>
        <p:sp>
          <p:nvSpPr>
            <p:cNvPr id="43021" name="Text Box 14"/>
            <p:cNvSpPr txBox="1">
              <a:spLocks noChangeArrowheads="1"/>
            </p:cNvSpPr>
            <p:nvPr/>
          </p:nvSpPr>
          <p:spPr bwMode="auto">
            <a:xfrm>
              <a:off x="1341" y="1209"/>
              <a:ext cx="538" cy="181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rgbClr val="8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/>
                <a:t>1874 AD</a:t>
              </a:r>
            </a:p>
          </p:txBody>
        </p:sp>
        <p:sp>
          <p:nvSpPr>
            <p:cNvPr id="43022" name="Text Box 15"/>
            <p:cNvSpPr txBox="1">
              <a:spLocks noChangeArrowheads="1"/>
            </p:cNvSpPr>
            <p:nvPr/>
          </p:nvSpPr>
          <p:spPr bwMode="auto">
            <a:xfrm>
              <a:off x="1556" y="1346"/>
              <a:ext cx="502" cy="181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rgbClr val="9933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/>
                <a:t>1846 AD</a:t>
              </a:r>
            </a:p>
          </p:txBody>
        </p:sp>
        <p:sp>
          <p:nvSpPr>
            <p:cNvPr id="43023" name="Text Box 17"/>
            <p:cNvSpPr txBox="1">
              <a:spLocks noChangeArrowheads="1"/>
            </p:cNvSpPr>
            <p:nvPr/>
          </p:nvSpPr>
          <p:spPr bwMode="auto">
            <a:xfrm>
              <a:off x="2451" y="1923"/>
              <a:ext cx="397" cy="181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rgbClr val="8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/>
                <a:t>33 AD</a:t>
              </a:r>
            </a:p>
          </p:txBody>
        </p:sp>
        <p:sp>
          <p:nvSpPr>
            <p:cNvPr id="43024" name="Text Box 18"/>
            <p:cNvSpPr txBox="1">
              <a:spLocks noChangeArrowheads="1"/>
            </p:cNvSpPr>
            <p:nvPr/>
          </p:nvSpPr>
          <p:spPr bwMode="auto">
            <a:xfrm>
              <a:off x="2595" y="2067"/>
              <a:ext cx="352" cy="181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rgbClr val="8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/>
                <a:t>2 BC</a:t>
              </a:r>
            </a:p>
          </p:txBody>
        </p:sp>
        <p:sp>
          <p:nvSpPr>
            <p:cNvPr id="43025" name="Text Box 19"/>
            <p:cNvSpPr txBox="1">
              <a:spLocks noChangeArrowheads="1"/>
            </p:cNvSpPr>
            <p:nvPr/>
          </p:nvSpPr>
          <p:spPr bwMode="auto">
            <a:xfrm>
              <a:off x="3651" y="2739"/>
              <a:ext cx="508" cy="181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rgbClr val="8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/>
                <a:t>1545 BC</a:t>
              </a:r>
            </a:p>
          </p:txBody>
        </p:sp>
        <p:sp>
          <p:nvSpPr>
            <p:cNvPr id="43026" name="Text Box 20"/>
            <p:cNvSpPr txBox="1">
              <a:spLocks noChangeArrowheads="1"/>
            </p:cNvSpPr>
            <p:nvPr/>
          </p:nvSpPr>
          <p:spPr bwMode="auto">
            <a:xfrm>
              <a:off x="3651" y="2355"/>
              <a:ext cx="499" cy="181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rgbClr val="8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/>
                <a:t>2140 BC</a:t>
              </a:r>
            </a:p>
          </p:txBody>
        </p:sp>
        <p:sp>
          <p:nvSpPr>
            <p:cNvPr id="43027" name="Text Box 22"/>
            <p:cNvSpPr txBox="1">
              <a:spLocks noChangeArrowheads="1"/>
            </p:cNvSpPr>
            <p:nvPr/>
          </p:nvSpPr>
          <p:spPr bwMode="auto">
            <a:xfrm>
              <a:off x="4392" y="2412"/>
              <a:ext cx="505" cy="181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rgbClr val="8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/>
                <a:t>2473 BC</a:t>
              </a:r>
            </a:p>
          </p:txBody>
        </p:sp>
        <p:sp>
          <p:nvSpPr>
            <p:cNvPr id="43028" name="Text Box 23"/>
            <p:cNvSpPr txBox="1">
              <a:spLocks noChangeArrowheads="1"/>
            </p:cNvSpPr>
            <p:nvPr/>
          </p:nvSpPr>
          <p:spPr bwMode="auto">
            <a:xfrm>
              <a:off x="1491" y="3603"/>
              <a:ext cx="502" cy="181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rgbClr val="8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/>
                <a:t>1440 AD</a:t>
              </a:r>
            </a:p>
          </p:txBody>
        </p:sp>
        <p:sp>
          <p:nvSpPr>
            <p:cNvPr id="43029" name="Text Box 24"/>
            <p:cNvSpPr txBox="1">
              <a:spLocks noChangeArrowheads="1"/>
            </p:cNvSpPr>
            <p:nvPr/>
          </p:nvSpPr>
          <p:spPr bwMode="auto">
            <a:xfrm>
              <a:off x="1356" y="3753"/>
              <a:ext cx="502" cy="181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rgbClr val="8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/>
                <a:t>1521 AD</a:t>
              </a:r>
            </a:p>
          </p:txBody>
        </p:sp>
        <p:sp>
          <p:nvSpPr>
            <p:cNvPr id="43030" name="Text Box 25"/>
            <p:cNvSpPr txBox="1">
              <a:spLocks noChangeArrowheads="1"/>
            </p:cNvSpPr>
            <p:nvPr/>
          </p:nvSpPr>
          <p:spPr bwMode="auto">
            <a:xfrm>
              <a:off x="1266" y="3909"/>
              <a:ext cx="502" cy="181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rgbClr val="8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/>
                <a:t>1523 AD</a:t>
              </a:r>
            </a:p>
          </p:txBody>
        </p:sp>
        <p:sp>
          <p:nvSpPr>
            <p:cNvPr id="43031" name="Text Box 26"/>
            <p:cNvSpPr txBox="1">
              <a:spLocks noChangeArrowheads="1"/>
            </p:cNvSpPr>
            <p:nvPr/>
          </p:nvSpPr>
          <p:spPr bwMode="auto">
            <a:xfrm>
              <a:off x="774" y="3756"/>
              <a:ext cx="502" cy="181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rgbClr val="8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/>
                <a:t>1874 AD</a:t>
              </a:r>
            </a:p>
          </p:txBody>
        </p:sp>
        <p:sp>
          <p:nvSpPr>
            <p:cNvPr id="43032" name="Text Box 27"/>
            <p:cNvSpPr txBox="1">
              <a:spLocks noChangeArrowheads="1"/>
            </p:cNvSpPr>
            <p:nvPr/>
          </p:nvSpPr>
          <p:spPr bwMode="auto">
            <a:xfrm>
              <a:off x="672" y="3912"/>
              <a:ext cx="502" cy="181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rgbClr val="8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/>
                <a:t>1914 AD</a:t>
              </a:r>
            </a:p>
          </p:txBody>
        </p:sp>
        <p:sp>
          <p:nvSpPr>
            <p:cNvPr id="43033" name="Text Box 28"/>
            <p:cNvSpPr txBox="1">
              <a:spLocks noChangeArrowheads="1"/>
            </p:cNvSpPr>
            <p:nvPr/>
          </p:nvSpPr>
          <p:spPr bwMode="auto">
            <a:xfrm>
              <a:off x="195" y="3603"/>
              <a:ext cx="502" cy="181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rgbClr val="8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dirty="0"/>
                <a:t>2874 AD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559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8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SolarSystemCompare_lo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857408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3068638" y="5678488"/>
            <a:ext cx="617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</a:rPr>
              <a:t>Day = 23 hours, 56 minutes, 4.091 seconds</a:t>
            </a: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3060700" y="6324600"/>
            <a:ext cx="464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Year = 365.242+ days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3" grpId="0"/>
      <p:bldP spid="410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9" name="Picture 11" descr="chronolog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5"/>
          <a:stretch>
            <a:fillRect/>
          </a:stretch>
        </p:blipFill>
        <p:spPr bwMode="auto">
          <a:xfrm>
            <a:off x="3175" y="1981200"/>
            <a:ext cx="914082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51" name="Line 3"/>
          <p:cNvSpPr>
            <a:spLocks noChangeShapeType="1"/>
          </p:cNvSpPr>
          <p:nvPr/>
        </p:nvSpPr>
        <p:spPr bwMode="auto">
          <a:xfrm flipV="1">
            <a:off x="347663" y="1381125"/>
            <a:ext cx="0" cy="13144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52" name="Line 4"/>
          <p:cNvSpPr>
            <a:spLocks noChangeShapeType="1"/>
          </p:cNvSpPr>
          <p:nvPr/>
        </p:nvSpPr>
        <p:spPr bwMode="auto">
          <a:xfrm flipV="1">
            <a:off x="8991600" y="1371600"/>
            <a:ext cx="0" cy="1371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53" name="Line 5"/>
          <p:cNvSpPr>
            <a:spLocks noChangeShapeType="1"/>
          </p:cNvSpPr>
          <p:nvPr/>
        </p:nvSpPr>
        <p:spPr bwMode="auto">
          <a:xfrm flipV="1">
            <a:off x="352425" y="1219200"/>
            <a:ext cx="8643938" cy="4763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54" name="Text Box 6"/>
          <p:cNvSpPr txBox="1">
            <a:spLocks noChangeArrowheads="1"/>
          </p:cNvSpPr>
          <p:nvPr/>
        </p:nvSpPr>
        <p:spPr bwMode="auto">
          <a:xfrm>
            <a:off x="4864100" y="698500"/>
            <a:ext cx="10858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200" b="1">
                <a:latin typeface="Goudy Old Style Extrabold" pitchFamily="18" charset="0"/>
              </a:rPr>
              <a:t>7000</a:t>
            </a:r>
          </a:p>
        </p:txBody>
      </p:sp>
      <p:sp>
        <p:nvSpPr>
          <p:cNvPr id="104455" name="Line 7"/>
          <p:cNvSpPr>
            <a:spLocks noChangeShapeType="1"/>
          </p:cNvSpPr>
          <p:nvPr/>
        </p:nvSpPr>
        <p:spPr bwMode="auto">
          <a:xfrm flipH="1" flipV="1">
            <a:off x="5434013" y="1747838"/>
            <a:ext cx="4762" cy="19240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56" name="Text Box 8"/>
          <p:cNvSpPr txBox="1">
            <a:spLocks noChangeArrowheads="1"/>
          </p:cNvSpPr>
          <p:nvPr/>
        </p:nvSpPr>
        <p:spPr bwMode="auto">
          <a:xfrm>
            <a:off x="4038600" y="1265238"/>
            <a:ext cx="28003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latin typeface="Goudy Old Style Extrabold" pitchFamily="18" charset="0"/>
              </a:rPr>
              <a:t>4127  +  2873</a:t>
            </a:r>
          </a:p>
        </p:txBody>
      </p:sp>
      <p:sp>
        <p:nvSpPr>
          <p:cNvPr id="104457" name="Line 9"/>
          <p:cNvSpPr>
            <a:spLocks noChangeShapeType="1"/>
          </p:cNvSpPr>
          <p:nvPr/>
        </p:nvSpPr>
        <p:spPr bwMode="auto">
          <a:xfrm>
            <a:off x="352425" y="3805238"/>
            <a:ext cx="5081588" cy="4762"/>
          </a:xfrm>
          <a:prstGeom prst="line">
            <a:avLst/>
          </a:prstGeom>
          <a:noFill/>
          <a:ln w="1016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58" name="Line 10"/>
          <p:cNvSpPr>
            <a:spLocks noChangeShapeType="1"/>
          </p:cNvSpPr>
          <p:nvPr/>
        </p:nvSpPr>
        <p:spPr bwMode="auto">
          <a:xfrm flipV="1">
            <a:off x="5434013" y="3805238"/>
            <a:ext cx="3581400" cy="4762"/>
          </a:xfrm>
          <a:prstGeom prst="line">
            <a:avLst/>
          </a:prstGeom>
          <a:noFill/>
          <a:ln w="1016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ChartPyramid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90600"/>
            <a:ext cx="7769225" cy="4841875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499" name="Line 3"/>
          <p:cNvSpPr>
            <a:spLocks noChangeShapeType="1"/>
          </p:cNvSpPr>
          <p:nvPr/>
        </p:nvSpPr>
        <p:spPr bwMode="auto">
          <a:xfrm flipV="1">
            <a:off x="7524750" y="3195638"/>
            <a:ext cx="0" cy="10477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0" name="Line 4"/>
          <p:cNvSpPr>
            <a:spLocks noChangeShapeType="1"/>
          </p:cNvSpPr>
          <p:nvPr/>
        </p:nvSpPr>
        <p:spPr bwMode="auto">
          <a:xfrm flipH="1" flipV="1">
            <a:off x="687388" y="3213100"/>
            <a:ext cx="6865937" cy="1588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06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2" name="Picture 4" descr="Pyramid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-914400"/>
            <a:ext cx="10055225" cy="825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9" name="Freeform 11"/>
          <p:cNvSpPr>
            <a:spLocks/>
          </p:cNvSpPr>
          <p:nvPr/>
        </p:nvSpPr>
        <p:spPr bwMode="auto">
          <a:xfrm>
            <a:off x="-952500" y="-723900"/>
            <a:ext cx="10125075" cy="6172200"/>
          </a:xfrm>
          <a:custGeom>
            <a:avLst/>
            <a:gdLst>
              <a:gd name="T0" fmla="*/ 3336 w 6378"/>
              <a:gd name="T1" fmla="*/ 216 h 3888"/>
              <a:gd name="T2" fmla="*/ 450 w 6378"/>
              <a:gd name="T3" fmla="*/ 3888 h 3888"/>
              <a:gd name="T4" fmla="*/ 0 w 6378"/>
              <a:gd name="T5" fmla="*/ 3888 h 3888"/>
              <a:gd name="T6" fmla="*/ 6 w 6378"/>
              <a:gd name="T7" fmla="*/ 0 h 3888"/>
              <a:gd name="T8" fmla="*/ 6360 w 6378"/>
              <a:gd name="T9" fmla="*/ 24 h 3888"/>
              <a:gd name="T10" fmla="*/ 6378 w 6378"/>
              <a:gd name="T11" fmla="*/ 3870 h 3888"/>
              <a:gd name="T12" fmla="*/ 6216 w 6378"/>
              <a:gd name="T13" fmla="*/ 3864 h 3888"/>
              <a:gd name="T14" fmla="*/ 3336 w 6378"/>
              <a:gd name="T15" fmla="*/ 216 h 3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378" h="3888">
                <a:moveTo>
                  <a:pt x="3336" y="216"/>
                </a:moveTo>
                <a:lnTo>
                  <a:pt x="450" y="3888"/>
                </a:lnTo>
                <a:lnTo>
                  <a:pt x="0" y="3888"/>
                </a:lnTo>
                <a:lnTo>
                  <a:pt x="6" y="0"/>
                </a:lnTo>
                <a:lnTo>
                  <a:pt x="6360" y="24"/>
                </a:lnTo>
                <a:lnTo>
                  <a:pt x="6378" y="3870"/>
                </a:lnTo>
                <a:lnTo>
                  <a:pt x="6216" y="3864"/>
                </a:lnTo>
                <a:lnTo>
                  <a:pt x="3336" y="216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20" name="Line 12"/>
          <p:cNvSpPr>
            <a:spLocks noChangeShapeType="1"/>
          </p:cNvSpPr>
          <p:nvPr/>
        </p:nvSpPr>
        <p:spPr bwMode="auto">
          <a:xfrm flipH="1" flipV="1">
            <a:off x="8870950" y="4965700"/>
            <a:ext cx="0" cy="8667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21" name="Line 13"/>
          <p:cNvSpPr>
            <a:spLocks noChangeShapeType="1"/>
          </p:cNvSpPr>
          <p:nvPr/>
        </p:nvSpPr>
        <p:spPr bwMode="auto">
          <a:xfrm flipH="1" flipV="1">
            <a:off x="1943100" y="5518150"/>
            <a:ext cx="6902450" cy="6350"/>
          </a:xfrm>
          <a:prstGeom prst="line">
            <a:avLst/>
          </a:prstGeom>
          <a:noFill/>
          <a:ln w="2032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 useBgFill="1">
        <p:nvSpPr>
          <p:cNvPr id="119823" name="Rectangle 15"/>
          <p:cNvSpPr>
            <a:spLocks noChangeArrowheads="1"/>
          </p:cNvSpPr>
          <p:nvPr/>
        </p:nvSpPr>
        <p:spPr bwMode="auto">
          <a:xfrm>
            <a:off x="1689100" y="5657850"/>
            <a:ext cx="533400" cy="457200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24" name="Line 16"/>
          <p:cNvSpPr>
            <a:spLocks noChangeShapeType="1"/>
          </p:cNvSpPr>
          <p:nvPr/>
        </p:nvSpPr>
        <p:spPr bwMode="auto">
          <a:xfrm flipH="1" flipV="1">
            <a:off x="1924050" y="4972050"/>
            <a:ext cx="0" cy="8620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25" name="Text Box 17"/>
          <p:cNvSpPr txBox="1">
            <a:spLocks noChangeArrowheads="1"/>
          </p:cNvSpPr>
          <p:nvPr/>
        </p:nvSpPr>
        <p:spPr bwMode="auto">
          <a:xfrm>
            <a:off x="828675" y="5319713"/>
            <a:ext cx="9715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990000"/>
                </a:solidFill>
                <a:latin typeface="Goudy Old Style Extrabold" pitchFamily="18" charset="0"/>
              </a:rPr>
              <a:t>7000</a:t>
            </a:r>
          </a:p>
        </p:txBody>
      </p:sp>
      <p:sp>
        <p:nvSpPr>
          <p:cNvPr id="119826" name="Oval 18"/>
          <p:cNvSpPr>
            <a:spLocks noChangeArrowheads="1"/>
          </p:cNvSpPr>
          <p:nvPr/>
        </p:nvSpPr>
        <p:spPr bwMode="auto">
          <a:xfrm>
            <a:off x="5880100" y="4387850"/>
            <a:ext cx="228600" cy="304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28" name="Line 20"/>
          <p:cNvSpPr>
            <a:spLocks noChangeShapeType="1"/>
          </p:cNvSpPr>
          <p:nvPr/>
        </p:nvSpPr>
        <p:spPr bwMode="auto">
          <a:xfrm flipH="1">
            <a:off x="5976938" y="4514850"/>
            <a:ext cx="11112" cy="990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29" name="Line 21"/>
          <p:cNvSpPr>
            <a:spLocks noChangeShapeType="1"/>
          </p:cNvSpPr>
          <p:nvPr/>
        </p:nvSpPr>
        <p:spPr bwMode="auto">
          <a:xfrm flipH="1">
            <a:off x="6102350" y="5537200"/>
            <a:ext cx="457200" cy="0"/>
          </a:xfrm>
          <a:prstGeom prst="line">
            <a:avLst/>
          </a:prstGeom>
          <a:noFill/>
          <a:ln w="152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30" name="Line 22"/>
          <p:cNvSpPr>
            <a:spLocks noChangeShapeType="1"/>
          </p:cNvSpPr>
          <p:nvPr/>
        </p:nvSpPr>
        <p:spPr bwMode="auto">
          <a:xfrm>
            <a:off x="5454650" y="5532438"/>
            <a:ext cx="381000" cy="0"/>
          </a:xfrm>
          <a:prstGeom prst="line">
            <a:avLst/>
          </a:prstGeom>
          <a:noFill/>
          <a:ln w="152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9833" name="Text Box 25"/>
          <p:cNvSpPr txBox="1">
            <a:spLocks noChangeArrowheads="1"/>
          </p:cNvSpPr>
          <p:nvPr/>
        </p:nvSpPr>
        <p:spPr bwMode="auto">
          <a:xfrm>
            <a:off x="2686050" y="5276850"/>
            <a:ext cx="5114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>
                <a:latin typeface="Goudy Old Style Extrabold" pitchFamily="18" charset="0"/>
              </a:rPr>
              <a:t>=      4127                   +           2873</a:t>
            </a:r>
          </a:p>
        </p:txBody>
      </p:sp>
      <p:grpSp>
        <p:nvGrpSpPr>
          <p:cNvPr id="119884" name="Group 76"/>
          <p:cNvGrpSpPr>
            <a:grpSpLocks/>
          </p:cNvGrpSpPr>
          <p:nvPr/>
        </p:nvGrpSpPr>
        <p:grpSpPr bwMode="auto">
          <a:xfrm>
            <a:off x="1127125" y="396875"/>
            <a:ext cx="2590800" cy="2330450"/>
            <a:chOff x="710" y="250"/>
            <a:chExt cx="1632" cy="1468"/>
          </a:xfrm>
        </p:grpSpPr>
        <p:pic>
          <p:nvPicPr>
            <p:cNvPr id="119847" name="Picture 39" descr="PyramidGalleryJunctur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6" t="33319" r="2728" b="3319"/>
            <a:stretch>
              <a:fillRect/>
            </a:stretch>
          </p:blipFill>
          <p:spPr bwMode="auto">
            <a:xfrm>
              <a:off x="710" y="250"/>
              <a:ext cx="1632" cy="912"/>
            </a:xfrm>
            <a:prstGeom prst="rect">
              <a:avLst/>
            </a:prstGeom>
            <a:noFill/>
            <a:ln w="50800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9848" name="AutoShape 40"/>
            <p:cNvSpPr>
              <a:spLocks noChangeArrowheads="1"/>
            </p:cNvSpPr>
            <p:nvPr/>
          </p:nvSpPr>
          <p:spPr bwMode="auto">
            <a:xfrm>
              <a:off x="1190" y="1382"/>
              <a:ext cx="768" cy="336"/>
            </a:xfrm>
            <a:prstGeom prst="wedgeRectCallout">
              <a:avLst>
                <a:gd name="adj1" fmla="val 85940"/>
                <a:gd name="adj2" fmla="val -17976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r>
                <a:rPr lang="en-US" sz="3200">
                  <a:latin typeface="Goudy Old Style Extrabold" pitchFamily="18" charset="0"/>
                </a:rPr>
                <a:t>BC 2</a:t>
              </a:r>
            </a:p>
          </p:txBody>
        </p:sp>
      </p:grpSp>
      <p:sp>
        <p:nvSpPr>
          <p:cNvPr id="119879" name="Line 71"/>
          <p:cNvSpPr>
            <a:spLocks noChangeShapeType="1"/>
          </p:cNvSpPr>
          <p:nvPr/>
        </p:nvSpPr>
        <p:spPr bwMode="auto">
          <a:xfrm>
            <a:off x="1941513" y="5729288"/>
            <a:ext cx="4030662" cy="0"/>
          </a:xfrm>
          <a:prstGeom prst="line">
            <a:avLst/>
          </a:prstGeom>
          <a:noFill/>
          <a:ln w="20637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80" name="Line 72"/>
          <p:cNvSpPr>
            <a:spLocks noChangeShapeType="1"/>
          </p:cNvSpPr>
          <p:nvPr/>
        </p:nvSpPr>
        <p:spPr bwMode="auto">
          <a:xfrm>
            <a:off x="5970588" y="5729288"/>
            <a:ext cx="2886075" cy="0"/>
          </a:xfrm>
          <a:prstGeom prst="line">
            <a:avLst/>
          </a:prstGeom>
          <a:noFill/>
          <a:ln w="2063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19883" name="Object 75"/>
          <p:cNvGraphicFramePr>
            <a:graphicFrameLocks noChangeAspect="1"/>
          </p:cNvGraphicFramePr>
          <p:nvPr/>
        </p:nvGraphicFramePr>
        <p:xfrm>
          <a:off x="4983163" y="411163"/>
          <a:ext cx="3884612" cy="1452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89" name="Image" r:id="rId6" imgW="12190476" imgH="4558730" progId="Photoshop.Image.7">
                  <p:embed/>
                </p:oleObj>
              </mc:Choice>
              <mc:Fallback>
                <p:oleObj name="Image" r:id="rId6" imgW="12190476" imgH="4558730" progId="Photoshop.Image.7">
                  <p:embed/>
                  <p:pic>
                    <p:nvPicPr>
                      <p:cNvPr id="0" name="Object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3163" y="411163"/>
                        <a:ext cx="3884612" cy="1452562"/>
                      </a:xfrm>
                      <a:prstGeom prst="rect">
                        <a:avLst/>
                      </a:prstGeom>
                      <a:noFill/>
                      <a:ln w="50800">
                        <a:solidFill>
                          <a:srgbClr val="80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98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98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9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9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9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19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9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19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9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19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19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1198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9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1198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9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19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19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20" grpId="0" animBg="1"/>
      <p:bldP spid="119821" grpId="0" animBg="1"/>
      <p:bldP spid="119824" grpId="0" animBg="1"/>
      <p:bldP spid="119825" grpId="0" autoUpdateAnimBg="0"/>
      <p:bldP spid="119826" grpId="0" animBg="1"/>
      <p:bldP spid="119828" grpId="0" animBg="1"/>
      <p:bldP spid="119829" grpId="0" animBg="1"/>
      <p:bldP spid="119829" grpId="1" animBg="1"/>
      <p:bldP spid="119830" grpId="0" animBg="1"/>
      <p:bldP spid="119830" grpId="1" animBg="1"/>
      <p:bldP spid="119833" grpId="0" autoUpdateAnimBg="0"/>
      <p:bldP spid="119879" grpId="0" animBg="1"/>
      <p:bldP spid="11988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4" name="Picture 4" descr="Diagram 002 - with new textx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488" y="0"/>
            <a:ext cx="9491663" cy="762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6" name="Line 6"/>
          <p:cNvSpPr>
            <a:spLocks noChangeShapeType="1"/>
          </p:cNvSpPr>
          <p:nvPr/>
        </p:nvSpPr>
        <p:spPr bwMode="auto">
          <a:xfrm>
            <a:off x="8832850" y="4591050"/>
            <a:ext cx="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47" name="Line 7"/>
          <p:cNvSpPr>
            <a:spLocks noChangeShapeType="1"/>
          </p:cNvSpPr>
          <p:nvPr/>
        </p:nvSpPr>
        <p:spPr bwMode="auto">
          <a:xfrm rot="21593899" flipV="1">
            <a:off x="4738688" y="4929188"/>
            <a:ext cx="3176587" cy="4762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48" name="Line 8"/>
          <p:cNvSpPr>
            <a:spLocks noChangeShapeType="1"/>
          </p:cNvSpPr>
          <p:nvPr/>
        </p:nvSpPr>
        <p:spPr bwMode="auto">
          <a:xfrm>
            <a:off x="165100" y="4778375"/>
            <a:ext cx="4567238" cy="0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52" name="Line 12"/>
          <p:cNvSpPr>
            <a:spLocks noChangeShapeType="1"/>
          </p:cNvSpPr>
          <p:nvPr/>
        </p:nvSpPr>
        <p:spPr bwMode="auto">
          <a:xfrm rot="1593724" flipV="1">
            <a:off x="4519613" y="4100513"/>
            <a:ext cx="4556125" cy="11112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56" name="Line 16"/>
          <p:cNvSpPr>
            <a:spLocks noChangeShapeType="1"/>
          </p:cNvSpPr>
          <p:nvPr/>
        </p:nvSpPr>
        <p:spPr bwMode="auto">
          <a:xfrm rot="1578955" flipV="1">
            <a:off x="1739900" y="2379663"/>
            <a:ext cx="3176588" cy="4762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12671" name="Group 31"/>
          <p:cNvGrpSpPr>
            <a:grpSpLocks/>
          </p:cNvGrpSpPr>
          <p:nvPr/>
        </p:nvGrpSpPr>
        <p:grpSpPr bwMode="auto">
          <a:xfrm>
            <a:off x="4665663" y="3171825"/>
            <a:ext cx="4316412" cy="287338"/>
            <a:chOff x="2939" y="1998"/>
            <a:chExt cx="2719" cy="181"/>
          </a:xfrm>
        </p:grpSpPr>
        <p:sp>
          <p:nvSpPr>
            <p:cNvPr id="112663" name="Line 23"/>
            <p:cNvSpPr>
              <a:spLocks noChangeShapeType="1"/>
            </p:cNvSpPr>
            <p:nvPr/>
          </p:nvSpPr>
          <p:spPr bwMode="auto">
            <a:xfrm rot="1593724" flipV="1">
              <a:off x="2939" y="2179"/>
              <a:ext cx="1039" cy="0"/>
            </a:xfrm>
            <a:prstGeom prst="line">
              <a:avLst/>
            </a:prstGeom>
            <a:noFill/>
            <a:ln w="508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664" name="Line 24"/>
            <p:cNvSpPr>
              <a:spLocks noChangeShapeType="1"/>
            </p:cNvSpPr>
            <p:nvPr/>
          </p:nvSpPr>
          <p:spPr bwMode="auto">
            <a:xfrm rot="20007247" flipV="1">
              <a:off x="3813" y="1998"/>
              <a:ext cx="1845" cy="6"/>
            </a:xfrm>
            <a:prstGeom prst="line">
              <a:avLst/>
            </a:prstGeom>
            <a:noFill/>
            <a:ln w="508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2667" name="Group 27"/>
          <p:cNvGrpSpPr>
            <a:grpSpLocks/>
          </p:cNvGrpSpPr>
          <p:nvPr/>
        </p:nvGrpSpPr>
        <p:grpSpPr bwMode="auto">
          <a:xfrm>
            <a:off x="1738313" y="3533775"/>
            <a:ext cx="7335837" cy="1754188"/>
            <a:chOff x="1089" y="2230"/>
            <a:chExt cx="4621" cy="1105"/>
          </a:xfrm>
        </p:grpSpPr>
        <p:sp>
          <p:nvSpPr>
            <p:cNvPr id="112665" name="Line 25"/>
            <p:cNvSpPr>
              <a:spLocks noChangeShapeType="1"/>
            </p:cNvSpPr>
            <p:nvPr/>
          </p:nvSpPr>
          <p:spPr bwMode="auto">
            <a:xfrm rot="19998457" flipV="1">
              <a:off x="2825" y="2230"/>
              <a:ext cx="2885" cy="5"/>
            </a:xfrm>
            <a:prstGeom prst="line">
              <a:avLst/>
            </a:prstGeom>
            <a:noFill/>
            <a:ln w="508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666" name="Line 26"/>
            <p:cNvSpPr>
              <a:spLocks noChangeShapeType="1"/>
            </p:cNvSpPr>
            <p:nvPr/>
          </p:nvSpPr>
          <p:spPr bwMode="auto">
            <a:xfrm rot="19999995" flipV="1">
              <a:off x="1089" y="3332"/>
              <a:ext cx="2001" cy="3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674" name="AutoShape 34"/>
          <p:cNvSpPr>
            <a:spLocks noChangeArrowheads="1"/>
          </p:cNvSpPr>
          <p:nvPr/>
        </p:nvSpPr>
        <p:spPr bwMode="auto">
          <a:xfrm>
            <a:off x="7900988" y="1408113"/>
            <a:ext cx="985837" cy="434975"/>
          </a:xfrm>
          <a:prstGeom prst="wedgeRectCallout">
            <a:avLst>
              <a:gd name="adj1" fmla="val 43236"/>
              <a:gd name="adj2" fmla="val 205111"/>
            </a:avLst>
          </a:prstGeom>
          <a:solidFill>
            <a:srgbClr val="FFFF99"/>
          </a:solidFill>
          <a:ln w="12700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2400" b="1">
                <a:latin typeface="Goudy Old Style" pitchFamily="18" charset="0"/>
              </a:rPr>
              <a:t>Adam</a:t>
            </a:r>
          </a:p>
        </p:txBody>
      </p:sp>
      <p:sp>
        <p:nvSpPr>
          <p:cNvPr id="112679" name="AutoShape 39"/>
          <p:cNvSpPr>
            <a:spLocks noChangeArrowheads="1"/>
          </p:cNvSpPr>
          <p:nvPr/>
        </p:nvSpPr>
        <p:spPr bwMode="auto">
          <a:xfrm>
            <a:off x="4852988" y="2366963"/>
            <a:ext cx="914400" cy="466725"/>
          </a:xfrm>
          <a:prstGeom prst="wedgeRectCallout">
            <a:avLst>
              <a:gd name="adj1" fmla="val -60245"/>
              <a:gd name="adj2" fmla="val 98981"/>
            </a:avLst>
          </a:prstGeom>
          <a:solidFill>
            <a:srgbClr val="FFFF99"/>
          </a:solidFill>
          <a:ln w="12700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2400" b="1">
                <a:latin typeface="Goudy Old Style" pitchFamily="18" charset="0"/>
              </a:rPr>
              <a:t>Jesus</a:t>
            </a:r>
          </a:p>
        </p:txBody>
      </p:sp>
      <p:sp>
        <p:nvSpPr>
          <p:cNvPr id="112705" name="Freeform 65"/>
          <p:cNvSpPr>
            <a:spLocks/>
          </p:cNvSpPr>
          <p:nvPr/>
        </p:nvSpPr>
        <p:spPr bwMode="auto">
          <a:xfrm>
            <a:off x="3570288" y="3090863"/>
            <a:ext cx="1095375" cy="2028825"/>
          </a:xfrm>
          <a:custGeom>
            <a:avLst/>
            <a:gdLst>
              <a:gd name="T0" fmla="*/ 0 w 690"/>
              <a:gd name="T1" fmla="*/ 1272 h 1272"/>
              <a:gd name="T2" fmla="*/ 9 w 690"/>
              <a:gd name="T3" fmla="*/ 1248 h 1272"/>
              <a:gd name="T4" fmla="*/ 28 w 690"/>
              <a:gd name="T5" fmla="*/ 1194 h 1272"/>
              <a:gd name="T6" fmla="*/ 40 w 690"/>
              <a:gd name="T7" fmla="*/ 1160 h 1272"/>
              <a:gd name="T8" fmla="*/ 69 w 690"/>
              <a:gd name="T9" fmla="*/ 1083 h 1272"/>
              <a:gd name="T10" fmla="*/ 88 w 690"/>
              <a:gd name="T11" fmla="*/ 1047 h 1272"/>
              <a:gd name="T12" fmla="*/ 110 w 690"/>
              <a:gd name="T13" fmla="*/ 1021 h 1272"/>
              <a:gd name="T14" fmla="*/ 124 w 690"/>
              <a:gd name="T15" fmla="*/ 1006 h 1272"/>
              <a:gd name="T16" fmla="*/ 134 w 690"/>
              <a:gd name="T17" fmla="*/ 992 h 1272"/>
              <a:gd name="T18" fmla="*/ 158 w 690"/>
              <a:gd name="T19" fmla="*/ 966 h 1272"/>
              <a:gd name="T20" fmla="*/ 175 w 690"/>
              <a:gd name="T21" fmla="*/ 946 h 1272"/>
              <a:gd name="T22" fmla="*/ 192 w 690"/>
              <a:gd name="T23" fmla="*/ 927 h 1272"/>
              <a:gd name="T24" fmla="*/ 201 w 690"/>
              <a:gd name="T25" fmla="*/ 915 h 1272"/>
              <a:gd name="T26" fmla="*/ 213 w 690"/>
              <a:gd name="T27" fmla="*/ 901 h 1272"/>
              <a:gd name="T28" fmla="*/ 230 w 690"/>
              <a:gd name="T29" fmla="*/ 881 h 1272"/>
              <a:gd name="T30" fmla="*/ 240 w 690"/>
              <a:gd name="T31" fmla="*/ 869 h 1272"/>
              <a:gd name="T32" fmla="*/ 249 w 690"/>
              <a:gd name="T33" fmla="*/ 858 h 1272"/>
              <a:gd name="T34" fmla="*/ 273 w 690"/>
              <a:gd name="T35" fmla="*/ 831 h 1272"/>
              <a:gd name="T36" fmla="*/ 290 w 690"/>
              <a:gd name="T37" fmla="*/ 812 h 1272"/>
              <a:gd name="T38" fmla="*/ 309 w 690"/>
              <a:gd name="T39" fmla="*/ 788 h 1272"/>
              <a:gd name="T40" fmla="*/ 326 w 690"/>
              <a:gd name="T41" fmla="*/ 769 h 1272"/>
              <a:gd name="T42" fmla="*/ 357 w 690"/>
              <a:gd name="T43" fmla="*/ 735 h 1272"/>
              <a:gd name="T44" fmla="*/ 372 w 690"/>
              <a:gd name="T45" fmla="*/ 720 h 1272"/>
              <a:gd name="T46" fmla="*/ 381 w 690"/>
              <a:gd name="T47" fmla="*/ 709 h 1272"/>
              <a:gd name="T48" fmla="*/ 403 w 690"/>
              <a:gd name="T49" fmla="*/ 682 h 1272"/>
              <a:gd name="T50" fmla="*/ 422 w 690"/>
              <a:gd name="T51" fmla="*/ 658 h 1272"/>
              <a:gd name="T52" fmla="*/ 434 w 690"/>
              <a:gd name="T53" fmla="*/ 642 h 1272"/>
              <a:gd name="T54" fmla="*/ 448 w 690"/>
              <a:gd name="T55" fmla="*/ 627 h 1272"/>
              <a:gd name="T56" fmla="*/ 458 w 690"/>
              <a:gd name="T57" fmla="*/ 615 h 1272"/>
              <a:gd name="T58" fmla="*/ 477 w 690"/>
              <a:gd name="T59" fmla="*/ 598 h 1272"/>
              <a:gd name="T60" fmla="*/ 487 w 690"/>
              <a:gd name="T61" fmla="*/ 586 h 1272"/>
              <a:gd name="T62" fmla="*/ 504 w 690"/>
              <a:gd name="T63" fmla="*/ 567 h 1272"/>
              <a:gd name="T64" fmla="*/ 518 w 690"/>
              <a:gd name="T65" fmla="*/ 552 h 1272"/>
              <a:gd name="T66" fmla="*/ 532 w 690"/>
              <a:gd name="T67" fmla="*/ 538 h 1272"/>
              <a:gd name="T68" fmla="*/ 549 w 690"/>
              <a:gd name="T69" fmla="*/ 514 h 1272"/>
              <a:gd name="T70" fmla="*/ 556 w 690"/>
              <a:gd name="T71" fmla="*/ 495 h 1272"/>
              <a:gd name="T72" fmla="*/ 557 w 690"/>
              <a:gd name="T73" fmla="*/ 442 h 1272"/>
              <a:gd name="T74" fmla="*/ 554 w 690"/>
              <a:gd name="T75" fmla="*/ 428 h 1272"/>
              <a:gd name="T76" fmla="*/ 562 w 690"/>
              <a:gd name="T77" fmla="*/ 387 h 1272"/>
              <a:gd name="T78" fmla="*/ 578 w 690"/>
              <a:gd name="T79" fmla="*/ 336 h 1272"/>
              <a:gd name="T80" fmla="*/ 585 w 690"/>
              <a:gd name="T81" fmla="*/ 324 h 1272"/>
              <a:gd name="T82" fmla="*/ 592 w 690"/>
              <a:gd name="T83" fmla="*/ 310 h 1272"/>
              <a:gd name="T84" fmla="*/ 604 w 690"/>
              <a:gd name="T85" fmla="*/ 288 h 1272"/>
              <a:gd name="T86" fmla="*/ 616 w 690"/>
              <a:gd name="T87" fmla="*/ 267 h 1272"/>
              <a:gd name="T88" fmla="*/ 626 w 690"/>
              <a:gd name="T89" fmla="*/ 253 h 1272"/>
              <a:gd name="T90" fmla="*/ 636 w 690"/>
              <a:gd name="T91" fmla="*/ 240 h 1272"/>
              <a:gd name="T92" fmla="*/ 664 w 690"/>
              <a:gd name="T93" fmla="*/ 190 h 1272"/>
              <a:gd name="T94" fmla="*/ 676 w 690"/>
              <a:gd name="T95" fmla="*/ 171 h 1272"/>
              <a:gd name="T96" fmla="*/ 684 w 690"/>
              <a:gd name="T97" fmla="*/ 152 h 1272"/>
              <a:gd name="T98" fmla="*/ 688 w 690"/>
              <a:gd name="T99" fmla="*/ 142 h 1272"/>
              <a:gd name="T100" fmla="*/ 686 w 690"/>
              <a:gd name="T101" fmla="*/ 102 h 1272"/>
              <a:gd name="T102" fmla="*/ 688 w 690"/>
              <a:gd name="T103" fmla="*/ 0 h 1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690" h="1272">
                <a:moveTo>
                  <a:pt x="0" y="1272"/>
                </a:moveTo>
                <a:cubicBezTo>
                  <a:pt x="4" y="1264"/>
                  <a:pt x="6" y="1256"/>
                  <a:pt x="9" y="1248"/>
                </a:cubicBezTo>
                <a:cubicBezTo>
                  <a:pt x="11" y="1231"/>
                  <a:pt x="20" y="1209"/>
                  <a:pt x="28" y="1194"/>
                </a:cubicBezTo>
                <a:cubicBezTo>
                  <a:pt x="30" y="1183"/>
                  <a:pt x="35" y="1170"/>
                  <a:pt x="40" y="1160"/>
                </a:cubicBezTo>
                <a:cubicBezTo>
                  <a:pt x="45" y="1133"/>
                  <a:pt x="61" y="1109"/>
                  <a:pt x="69" y="1083"/>
                </a:cubicBezTo>
                <a:cubicBezTo>
                  <a:pt x="72" y="1071"/>
                  <a:pt x="78" y="1054"/>
                  <a:pt x="88" y="1047"/>
                </a:cubicBezTo>
                <a:cubicBezTo>
                  <a:pt x="89" y="1040"/>
                  <a:pt x="103" y="1024"/>
                  <a:pt x="110" y="1021"/>
                </a:cubicBezTo>
                <a:cubicBezTo>
                  <a:pt x="112" y="1015"/>
                  <a:pt x="119" y="1010"/>
                  <a:pt x="124" y="1006"/>
                </a:cubicBezTo>
                <a:cubicBezTo>
                  <a:pt x="125" y="1001"/>
                  <a:pt x="129" y="994"/>
                  <a:pt x="134" y="992"/>
                </a:cubicBezTo>
                <a:cubicBezTo>
                  <a:pt x="138" y="985"/>
                  <a:pt x="150" y="970"/>
                  <a:pt x="158" y="966"/>
                </a:cubicBezTo>
                <a:cubicBezTo>
                  <a:pt x="160" y="960"/>
                  <a:pt x="169" y="949"/>
                  <a:pt x="175" y="946"/>
                </a:cubicBezTo>
                <a:cubicBezTo>
                  <a:pt x="178" y="940"/>
                  <a:pt x="186" y="931"/>
                  <a:pt x="192" y="927"/>
                </a:cubicBezTo>
                <a:cubicBezTo>
                  <a:pt x="194" y="921"/>
                  <a:pt x="196" y="919"/>
                  <a:pt x="201" y="915"/>
                </a:cubicBezTo>
                <a:cubicBezTo>
                  <a:pt x="204" y="910"/>
                  <a:pt x="208" y="903"/>
                  <a:pt x="213" y="901"/>
                </a:cubicBezTo>
                <a:cubicBezTo>
                  <a:pt x="217" y="895"/>
                  <a:pt x="224" y="885"/>
                  <a:pt x="230" y="881"/>
                </a:cubicBezTo>
                <a:cubicBezTo>
                  <a:pt x="233" y="875"/>
                  <a:pt x="234" y="872"/>
                  <a:pt x="240" y="869"/>
                </a:cubicBezTo>
                <a:cubicBezTo>
                  <a:pt x="243" y="864"/>
                  <a:pt x="244" y="861"/>
                  <a:pt x="249" y="858"/>
                </a:cubicBezTo>
                <a:cubicBezTo>
                  <a:pt x="255" y="849"/>
                  <a:pt x="264" y="838"/>
                  <a:pt x="273" y="831"/>
                </a:cubicBezTo>
                <a:cubicBezTo>
                  <a:pt x="277" y="824"/>
                  <a:pt x="283" y="816"/>
                  <a:pt x="290" y="812"/>
                </a:cubicBezTo>
                <a:cubicBezTo>
                  <a:pt x="294" y="805"/>
                  <a:pt x="302" y="791"/>
                  <a:pt x="309" y="788"/>
                </a:cubicBezTo>
                <a:cubicBezTo>
                  <a:pt x="313" y="781"/>
                  <a:pt x="319" y="773"/>
                  <a:pt x="326" y="769"/>
                </a:cubicBezTo>
                <a:cubicBezTo>
                  <a:pt x="333" y="758"/>
                  <a:pt x="346" y="743"/>
                  <a:pt x="357" y="735"/>
                </a:cubicBezTo>
                <a:cubicBezTo>
                  <a:pt x="360" y="729"/>
                  <a:pt x="366" y="723"/>
                  <a:pt x="372" y="720"/>
                </a:cubicBezTo>
                <a:cubicBezTo>
                  <a:pt x="375" y="715"/>
                  <a:pt x="376" y="712"/>
                  <a:pt x="381" y="709"/>
                </a:cubicBezTo>
                <a:cubicBezTo>
                  <a:pt x="382" y="702"/>
                  <a:pt x="397" y="686"/>
                  <a:pt x="403" y="682"/>
                </a:cubicBezTo>
                <a:cubicBezTo>
                  <a:pt x="407" y="674"/>
                  <a:pt x="415" y="664"/>
                  <a:pt x="422" y="658"/>
                </a:cubicBezTo>
                <a:cubicBezTo>
                  <a:pt x="425" y="651"/>
                  <a:pt x="427" y="645"/>
                  <a:pt x="434" y="642"/>
                </a:cubicBezTo>
                <a:cubicBezTo>
                  <a:pt x="437" y="636"/>
                  <a:pt x="443" y="631"/>
                  <a:pt x="448" y="627"/>
                </a:cubicBezTo>
                <a:cubicBezTo>
                  <a:pt x="451" y="622"/>
                  <a:pt x="453" y="619"/>
                  <a:pt x="458" y="615"/>
                </a:cubicBezTo>
                <a:cubicBezTo>
                  <a:pt x="463" y="607"/>
                  <a:pt x="469" y="603"/>
                  <a:pt x="477" y="598"/>
                </a:cubicBezTo>
                <a:cubicBezTo>
                  <a:pt x="481" y="593"/>
                  <a:pt x="481" y="590"/>
                  <a:pt x="487" y="586"/>
                </a:cubicBezTo>
                <a:cubicBezTo>
                  <a:pt x="490" y="580"/>
                  <a:pt x="498" y="571"/>
                  <a:pt x="504" y="567"/>
                </a:cubicBezTo>
                <a:cubicBezTo>
                  <a:pt x="507" y="559"/>
                  <a:pt x="511" y="556"/>
                  <a:pt x="518" y="552"/>
                </a:cubicBezTo>
                <a:cubicBezTo>
                  <a:pt x="521" y="547"/>
                  <a:pt x="527" y="542"/>
                  <a:pt x="532" y="538"/>
                </a:cubicBezTo>
                <a:cubicBezTo>
                  <a:pt x="533" y="532"/>
                  <a:pt x="543" y="518"/>
                  <a:pt x="549" y="514"/>
                </a:cubicBezTo>
                <a:cubicBezTo>
                  <a:pt x="550" y="507"/>
                  <a:pt x="556" y="495"/>
                  <a:pt x="556" y="495"/>
                </a:cubicBezTo>
                <a:cubicBezTo>
                  <a:pt x="558" y="476"/>
                  <a:pt x="559" y="463"/>
                  <a:pt x="557" y="442"/>
                </a:cubicBezTo>
                <a:cubicBezTo>
                  <a:pt x="556" y="437"/>
                  <a:pt x="554" y="428"/>
                  <a:pt x="554" y="428"/>
                </a:cubicBezTo>
                <a:cubicBezTo>
                  <a:pt x="555" y="411"/>
                  <a:pt x="554" y="401"/>
                  <a:pt x="562" y="387"/>
                </a:cubicBezTo>
                <a:cubicBezTo>
                  <a:pt x="563" y="374"/>
                  <a:pt x="565" y="345"/>
                  <a:pt x="578" y="336"/>
                </a:cubicBezTo>
                <a:cubicBezTo>
                  <a:pt x="581" y="331"/>
                  <a:pt x="580" y="328"/>
                  <a:pt x="585" y="324"/>
                </a:cubicBezTo>
                <a:cubicBezTo>
                  <a:pt x="586" y="317"/>
                  <a:pt x="586" y="314"/>
                  <a:pt x="592" y="310"/>
                </a:cubicBezTo>
                <a:cubicBezTo>
                  <a:pt x="594" y="302"/>
                  <a:pt x="597" y="293"/>
                  <a:pt x="604" y="288"/>
                </a:cubicBezTo>
                <a:cubicBezTo>
                  <a:pt x="605" y="281"/>
                  <a:pt x="610" y="271"/>
                  <a:pt x="616" y="267"/>
                </a:cubicBezTo>
                <a:cubicBezTo>
                  <a:pt x="617" y="262"/>
                  <a:pt x="621" y="255"/>
                  <a:pt x="626" y="253"/>
                </a:cubicBezTo>
                <a:cubicBezTo>
                  <a:pt x="629" y="247"/>
                  <a:pt x="630" y="244"/>
                  <a:pt x="636" y="240"/>
                </a:cubicBezTo>
                <a:cubicBezTo>
                  <a:pt x="643" y="225"/>
                  <a:pt x="651" y="200"/>
                  <a:pt x="664" y="190"/>
                </a:cubicBezTo>
                <a:cubicBezTo>
                  <a:pt x="665" y="185"/>
                  <a:pt x="672" y="174"/>
                  <a:pt x="676" y="171"/>
                </a:cubicBezTo>
                <a:cubicBezTo>
                  <a:pt x="677" y="164"/>
                  <a:pt x="681" y="158"/>
                  <a:pt x="684" y="152"/>
                </a:cubicBezTo>
                <a:cubicBezTo>
                  <a:pt x="686" y="149"/>
                  <a:pt x="688" y="142"/>
                  <a:pt x="688" y="142"/>
                </a:cubicBezTo>
                <a:cubicBezTo>
                  <a:pt x="689" y="129"/>
                  <a:pt x="690" y="115"/>
                  <a:pt x="686" y="102"/>
                </a:cubicBezTo>
                <a:cubicBezTo>
                  <a:pt x="688" y="9"/>
                  <a:pt x="688" y="43"/>
                  <a:pt x="688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72" name="Line 32"/>
          <p:cNvSpPr>
            <a:spLocks noChangeShapeType="1"/>
          </p:cNvSpPr>
          <p:nvPr/>
        </p:nvSpPr>
        <p:spPr bwMode="auto">
          <a:xfrm flipV="1">
            <a:off x="3590925" y="5162550"/>
            <a:ext cx="5233988" cy="4763"/>
          </a:xfrm>
          <a:prstGeom prst="line">
            <a:avLst/>
          </a:prstGeom>
          <a:noFill/>
          <a:ln w="88900">
            <a:solidFill>
              <a:srgbClr val="FF0000"/>
            </a:solidFill>
            <a:round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77" name="AutoShape 37"/>
          <p:cNvSpPr>
            <a:spLocks noChangeArrowheads="1"/>
          </p:cNvSpPr>
          <p:nvPr/>
        </p:nvSpPr>
        <p:spPr bwMode="auto">
          <a:xfrm>
            <a:off x="3771900" y="5256213"/>
            <a:ext cx="1228725" cy="400050"/>
          </a:xfrm>
          <a:prstGeom prst="wedgeRectCallout">
            <a:avLst>
              <a:gd name="adj1" fmla="val -65894"/>
              <a:gd name="adj2" fmla="val -65477"/>
            </a:avLst>
          </a:prstGeom>
          <a:solidFill>
            <a:srgbClr val="FFFF99"/>
          </a:solidFill>
          <a:ln w="12700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2400" b="1">
                <a:latin typeface="Goudy Old Style" pitchFamily="18" charset="0"/>
              </a:rPr>
              <a:t>Ransom</a:t>
            </a:r>
          </a:p>
        </p:txBody>
      </p:sp>
      <p:sp>
        <p:nvSpPr>
          <p:cNvPr id="112675" name="AutoShape 35"/>
          <p:cNvSpPr>
            <a:spLocks noChangeArrowheads="1"/>
          </p:cNvSpPr>
          <p:nvPr/>
        </p:nvSpPr>
        <p:spPr bwMode="auto">
          <a:xfrm>
            <a:off x="7704138" y="5291138"/>
            <a:ext cx="1066800" cy="415925"/>
          </a:xfrm>
          <a:prstGeom prst="wedgeRectCallout">
            <a:avLst>
              <a:gd name="adj1" fmla="val 54167"/>
              <a:gd name="adj2" fmla="val -85495"/>
            </a:avLst>
          </a:prstGeom>
          <a:solidFill>
            <a:srgbClr val="FFFF99"/>
          </a:solidFill>
          <a:ln w="12700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2400" b="1">
                <a:latin typeface="Goudy Old Style" pitchFamily="18" charset="0"/>
              </a:rPr>
              <a:t>Adam</a:t>
            </a:r>
          </a:p>
        </p:txBody>
      </p:sp>
      <p:sp>
        <p:nvSpPr>
          <p:cNvPr id="112707" name="AutoShape 67"/>
          <p:cNvSpPr>
            <a:spLocks noChangeArrowheads="1"/>
          </p:cNvSpPr>
          <p:nvPr/>
        </p:nvSpPr>
        <p:spPr bwMode="auto">
          <a:xfrm>
            <a:off x="7924800" y="4114800"/>
            <a:ext cx="838200" cy="457200"/>
          </a:xfrm>
          <a:prstGeom prst="wedgeEllipseCallout">
            <a:avLst>
              <a:gd name="adj1" fmla="val -14963"/>
              <a:gd name="adj2" fmla="val 9826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2400"/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26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12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112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126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12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12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12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2000"/>
                                        <p:tgtEl>
                                          <p:spTgt spid="112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12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0" fill="hold"/>
                                        <p:tgtEl>
                                          <p:spTgt spid="1126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 fill="hold"/>
                                        <p:tgtEl>
                                          <p:spTgt spid="1126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0"/>
                                        <p:tgtEl>
                                          <p:spTgt spid="112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12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7" grpId="0" animBg="1"/>
      <p:bldP spid="112648" grpId="0" animBg="1"/>
      <p:bldP spid="112652" grpId="0" animBg="1"/>
      <p:bldP spid="112656" grpId="0" animBg="1"/>
      <p:bldP spid="112674" grpId="0" animBg="1"/>
      <p:bldP spid="112679" grpId="0" animBg="1"/>
      <p:bldP spid="112705" grpId="0" animBg="1"/>
      <p:bldP spid="112672" grpId="0" animBg="1"/>
      <p:bldP spid="112677" grpId="0" animBg="1"/>
      <p:bldP spid="112675" grpId="0" animBg="1"/>
      <p:bldP spid="11270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pyramids_sun_s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838200"/>
            <a:ext cx="6399213" cy="426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63" name="Text Box 3"/>
          <p:cNvSpPr txBox="1">
            <a:spLocks noChangeArrowheads="1"/>
          </p:cNvSpPr>
          <p:nvPr/>
        </p:nvSpPr>
        <p:spPr bwMode="auto">
          <a:xfrm>
            <a:off x="152400" y="5410200"/>
            <a:ext cx="88392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800" b="1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4C Beaulieux" pitchFamily="2" charset="0"/>
              </a:rPr>
              <a:t>The stone which the builders rejected, the same is become the head of the corner: This is the Lord’s doing, and it is marvelous in our eyes</a:t>
            </a:r>
          </a:p>
        </p:txBody>
      </p:sp>
      <p:sp>
        <p:nvSpPr>
          <p:cNvPr id="117764" name="Text Box 4"/>
          <p:cNvSpPr txBox="1">
            <a:spLocks noChangeArrowheads="1"/>
          </p:cNvSpPr>
          <p:nvPr/>
        </p:nvSpPr>
        <p:spPr bwMode="auto">
          <a:xfrm>
            <a:off x="3276600" y="217488"/>
            <a:ext cx="26289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4C Beaulieux" pitchFamily="2" charset="0"/>
              </a:rPr>
              <a:t>Matthew 21:42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PRECESS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10594975" cy="640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212725" y="646113"/>
            <a:ext cx="31400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685800" y="685800"/>
            <a:ext cx="259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25,694.3 years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CubitRul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66800"/>
            <a:ext cx="7156450" cy="477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50" name="Picture 18" descr="Precessional Cycle - Graysca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38" y="0"/>
            <a:ext cx="4013200" cy="538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4" name="Picture 2" descr="Precessi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1131888"/>
            <a:ext cx="4570413" cy="425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1905000" y="5410200"/>
            <a:ext cx="5313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>
                <a:latin typeface="Goudy Old Style Extrabold" pitchFamily="18" charset="0"/>
              </a:rPr>
              <a:t>25,694.3</a:t>
            </a:r>
          </a:p>
          <a:p>
            <a:pPr algn="ctr"/>
            <a:r>
              <a:rPr lang="en-US" sz="3200">
                <a:latin typeface="Goudy Old Style Extrabold" pitchFamily="18" charset="0"/>
              </a:rPr>
              <a:t>Precession of the Equinoxes</a:t>
            </a:r>
          </a:p>
        </p:txBody>
      </p:sp>
      <p:pic>
        <p:nvPicPr>
          <p:cNvPr id="44036" name="Picture 4" descr="PyramidDiagonal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788" y="0"/>
            <a:ext cx="6399212" cy="538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3" name="Line 11"/>
          <p:cNvSpPr>
            <a:spLocks noChangeShapeType="1"/>
          </p:cNvSpPr>
          <p:nvPr/>
        </p:nvSpPr>
        <p:spPr bwMode="auto">
          <a:xfrm flipV="1">
            <a:off x="3886200" y="730250"/>
            <a:ext cx="4178300" cy="414655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9" name="Line 17"/>
          <p:cNvSpPr>
            <a:spLocks noChangeShapeType="1"/>
          </p:cNvSpPr>
          <p:nvPr/>
        </p:nvSpPr>
        <p:spPr bwMode="auto">
          <a:xfrm>
            <a:off x="3848100" y="717550"/>
            <a:ext cx="4203700" cy="432435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44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44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3" grpId="0" animBg="1"/>
      <p:bldP spid="4404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Smyth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8" y="11113"/>
            <a:ext cx="68373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3540125" y="4572000"/>
            <a:ext cx="2057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003366"/>
                </a:solidFill>
                <a:latin typeface="Rockwell Extra Bold" pitchFamily="18" charset="0"/>
              </a:rPr>
              <a:t>365.242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map_holyland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-381000"/>
            <a:ext cx="4752975" cy="754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3" name="Oval 5"/>
          <p:cNvSpPr>
            <a:spLocks noChangeArrowheads="1"/>
          </p:cNvSpPr>
          <p:nvPr/>
        </p:nvSpPr>
        <p:spPr bwMode="auto">
          <a:xfrm>
            <a:off x="5114925" y="4662488"/>
            <a:ext cx="685800" cy="3810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294" name="Picture 6" descr="giza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5395913"/>
            <a:ext cx="1828800" cy="1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6" name="Line 8"/>
          <p:cNvSpPr>
            <a:spLocks noChangeShapeType="1"/>
          </p:cNvSpPr>
          <p:nvPr/>
        </p:nvSpPr>
        <p:spPr bwMode="auto">
          <a:xfrm flipV="1">
            <a:off x="2357438" y="4905375"/>
            <a:ext cx="2771775" cy="1452563"/>
          </a:xfrm>
          <a:prstGeom prst="line">
            <a:avLst/>
          </a:prstGeom>
          <a:noFill/>
          <a:ln w="254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4851</TotalTime>
  <Words>262</Words>
  <Application>Microsoft Office PowerPoint</Application>
  <PresentationFormat>On-screen Show (4:3)</PresentationFormat>
  <Paragraphs>124</Paragraphs>
  <Slides>44</Slides>
  <Notes>38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Arial</vt:lpstr>
      <vt:lpstr>T4C Beaulieux</vt:lpstr>
      <vt:lpstr>Goudy Old Style</vt:lpstr>
      <vt:lpstr>Rockwell Extra Bold</vt:lpstr>
      <vt:lpstr>Goudy Old Style Extrabold</vt:lpstr>
      <vt:lpstr>Times New Roman</vt:lpstr>
      <vt:lpstr>Default Design</vt:lpstr>
      <vt:lpstr>1_Default Design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Leslie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LESLIE</dc:creator>
  <cp:lastModifiedBy>Jerry</cp:lastModifiedBy>
  <cp:revision>69</cp:revision>
  <dcterms:created xsi:type="dcterms:W3CDTF">2006-01-07T23:56:21Z</dcterms:created>
  <dcterms:modified xsi:type="dcterms:W3CDTF">2014-05-21T14:36:11Z</dcterms:modified>
</cp:coreProperties>
</file>